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4"/>
    <p:sldMasterId id="2147483654" r:id="rId5"/>
  </p:sldMasterIdLst>
  <p:notesMasterIdLst>
    <p:notesMasterId r:id="rId18"/>
  </p:notesMasterIdLst>
  <p:handoutMasterIdLst>
    <p:handoutMasterId r:id="rId19"/>
  </p:handoutMasterIdLst>
  <p:sldIdLst>
    <p:sldId id="256" r:id="rId6"/>
    <p:sldId id="2429" r:id="rId7"/>
    <p:sldId id="2413" r:id="rId8"/>
    <p:sldId id="2457" r:id="rId9"/>
    <p:sldId id="326" r:id="rId10"/>
    <p:sldId id="333" r:id="rId11"/>
    <p:sldId id="2458" r:id="rId12"/>
    <p:sldId id="2448" r:id="rId13"/>
    <p:sldId id="2428" r:id="rId14"/>
    <p:sldId id="2401" r:id="rId15"/>
    <p:sldId id="2454" r:id="rId16"/>
    <p:sldId id="2446" r:id="rId17"/>
  </p:sldIdLst>
  <p:sldSz cx="9144000" cy="5143500" type="screen16x9"/>
  <p:notesSz cx="7099300" cy="9385300"/>
  <p:embeddedFontLst>
    <p:embeddedFont>
      <p:font typeface="Encode Sans" panose="020B0604020202020204" charset="0"/>
      <p:regular r:id="rId20"/>
      <p:bold r:id="rId21"/>
    </p:embeddedFont>
    <p:embeddedFont>
      <p:font typeface="Encode Sans Normal" panose="020B0604020202020204" charset="0"/>
      <p:regular r:id="rId22"/>
      <p:bold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Open Sans Light" panose="020B0306030504020204" pitchFamily="34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54" roundtripDataSignature="AMtx7mhKt9QZAp0lwe96e4JsPZ4oWLsla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ECCBE02-18B4-D4E0-4BBD-D8530981DC12}" name="Mary-Colleen Jenkins" initials="MJ" userId="S::mcj6@uw.edu::55c81401-18c0-41f5-be8b-94375ee5fd5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BA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EC70A3-4C45-0114-6008-AB2242BD1538}" v="43" dt="2026-04-21T18:37:48.374"/>
    <p1510:client id="{E1B6A7A6-6663-3754-9702-A5778CB1688C}" v="7" dt="2026-04-22T18:43:17.2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>
        <p:guide orient="horz" pos="1620"/>
        <p:guide pos="28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59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54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tags" Target="tags/tag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60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9B7440-427E-97CF-B56B-0B0C873A61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006" cy="471188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r>
              <a:rPr lang="en-US"/>
              <a:t>POP Session: Simple Alt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BF82D2-479F-97CA-CA5A-1B038382BD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0687" y="1"/>
            <a:ext cx="3077006" cy="471188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48049B9E-EF69-4581-B5DD-18E78090A14F}" type="datetime1">
              <a:rPr lang="en-US" smtClean="0"/>
              <a:t>4/28/2026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0C0893-E4B2-4E7C-5ED2-18C2018A9D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914112"/>
            <a:ext cx="3077006" cy="471188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r>
              <a:rPr lang="en-US"/>
              <a:t>Questions? Contact Mary-Colleen Jenkins | mcj6@uw.edu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A6663-1568-7E5E-340E-D7F710E5B5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0687" y="8914112"/>
            <a:ext cx="3077006" cy="471188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88D2FA41-B419-454E-9E99-0F88EF5E3A13}" type="slidenum">
              <a:rPr lang="en-US" smtClean="0"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435471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76363" cy="47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1" tIns="47083" rIns="94191" bIns="47083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POP Session: Simple Alt Text</a:t>
            </a:r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294" y="1"/>
            <a:ext cx="3076363" cy="47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1" tIns="47083" rIns="94191" bIns="47083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4C3117-C9D5-4201-B439-8F13A7E92AA1}" type="datetime1">
              <a:rPr lang="en-US" smtClean="0"/>
              <a:t>4/28/2026</a:t>
            </a:fld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35013" y="1173163"/>
            <a:ext cx="5629275" cy="3167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1" tIns="47083" rIns="94191" bIns="47083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4407"/>
            <a:ext cx="3076363" cy="470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1" tIns="47083" rIns="94191" bIns="47083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Questions? Contact Mary-Colleen Jenkins | mcj6@uw.edu</a:t>
            </a:r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1" tIns="47083" rIns="94191" bIns="47083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tr.ee/a11ylinksuw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1" tIns="47083" rIns="94191" bIns="470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dt" idx="10"/>
          </p:nvPr>
        </p:nvSpPr>
        <p:spPr>
          <a:xfrm>
            <a:off x="4021294" y="1"/>
            <a:ext cx="3076363" cy="47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1" tIns="47083" rIns="94191" bIns="47083" anchor="t" anchorCtr="0">
            <a:noAutofit/>
          </a:bodyPr>
          <a:lstStyle/>
          <a:p>
            <a:fld id="{32BE3420-DEEA-412C-AA2A-87689B03BB27}" type="datetime1">
              <a:rPr lang="en-US" smtClean="0"/>
              <a:t>4/28/2026</a:t>
            </a:fld>
            <a:endParaRPr/>
          </a:p>
        </p:txBody>
      </p:sp>
      <p:sp>
        <p:nvSpPr>
          <p:cNvPr id="94" name="Google Shape;94;p1:notes"/>
          <p:cNvSpPr txBox="1">
            <a:spLocks noGrp="1"/>
          </p:cNvSpPr>
          <p:nvPr>
            <p:ph type="ftr" idx="11"/>
          </p:nvPr>
        </p:nvSpPr>
        <p:spPr>
          <a:xfrm>
            <a:off x="0" y="8914407"/>
            <a:ext cx="3076363" cy="470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1" tIns="47083" rIns="94191" bIns="47083" anchor="b" anchorCtr="0">
            <a:noAutofit/>
          </a:bodyPr>
          <a:lstStyle/>
          <a:p>
            <a:r>
              <a:rPr lang="en-US"/>
              <a:t>Questions? Contact Mary-Colleen Jenkins | mcj6@uw.edu</a:t>
            </a:r>
            <a:endParaRPr/>
          </a:p>
        </p:txBody>
      </p:sp>
      <p:sp>
        <p:nvSpPr>
          <p:cNvPr id="95" name="Google Shape;95;p1:notes"/>
          <p:cNvSpPr txBox="1">
            <a:spLocks noGrp="1"/>
          </p:cNvSpPr>
          <p:nvPr>
            <p:ph type="hdr" idx="3"/>
          </p:nvPr>
        </p:nvSpPr>
        <p:spPr>
          <a:xfrm>
            <a:off x="0" y="1"/>
            <a:ext cx="3076363" cy="47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1" tIns="47083" rIns="94191" bIns="47083" anchor="t" anchorCtr="0">
            <a:noAutofit/>
          </a:bodyPr>
          <a:lstStyle/>
          <a:p>
            <a:r>
              <a:rPr lang="en-US"/>
              <a:t>POP Session: Simple Alt Text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EF072-6F85-6842-BE31-827373597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6EF68D-BB28-BB5D-CD89-F1F199CB8B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79AA8A-515E-99E0-8E07-2CE8506E73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b="0" cap="small">
                <a:solidFill>
                  <a:schemeClr val="bg2"/>
                </a:solidFill>
                <a:latin typeface="Encode Sans"/>
                <a:ea typeface="Encode Sans"/>
                <a:cs typeface="Encode Sans"/>
                <a:sym typeface="Encode Sans"/>
              </a:rPr>
              <a:t>Why is digital accessibility important?</a:t>
            </a:r>
          </a:p>
          <a:p>
            <a:pPr marL="0" indent="0">
              <a:buNone/>
            </a:pPr>
            <a:endParaRPr lang="en-US" sz="1400" b="0" cap="small">
              <a:solidFill>
                <a:schemeClr val="bg2"/>
              </a:solidFill>
              <a:latin typeface="Encode Sans"/>
              <a:sym typeface="Encode Sans"/>
            </a:endParaRPr>
          </a:p>
          <a:p>
            <a:pPr marL="0" indent="0">
              <a:buNone/>
            </a:pPr>
            <a:r>
              <a:rPr lang="en-US" sz="1400" b="0">
                <a:solidFill>
                  <a:schemeClr val="tx1"/>
                </a:solidFill>
              </a:rPr>
              <a:t>Our Students &amp; Colleagues</a:t>
            </a:r>
          </a:p>
          <a:p>
            <a:r>
              <a:rPr lang="en-US" sz="1200" b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Ensuring that students with disabilities have full access to our course materials </a:t>
            </a:r>
          </a:p>
          <a:p>
            <a:r>
              <a:rPr lang="en-US" sz="1200" b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Ensuring that colleagues with disabilities can fully engage with our content</a:t>
            </a:r>
          </a:p>
          <a:p>
            <a:r>
              <a:rPr lang="en-US" sz="1200" b="0">
                <a:solidFill>
                  <a:schemeClr val="tx1"/>
                </a:solidFill>
              </a:rPr>
              <a:t>Building stronger, more inclusive digital content for all users</a:t>
            </a:r>
          </a:p>
          <a:p>
            <a:pPr marL="0" indent="0">
              <a:buNone/>
            </a:pPr>
            <a:endParaRPr lang="en-US" sz="1600" b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b="0">
                <a:solidFill>
                  <a:schemeClr val="tx1"/>
                </a:solidFill>
              </a:rPr>
              <a:t>UW’s Mission</a:t>
            </a:r>
          </a:p>
          <a:p>
            <a:r>
              <a:rPr lang="en-US" sz="1200" b="0">
                <a:solidFill>
                  <a:schemeClr val="tx1"/>
                </a:solidFill>
              </a:rPr>
              <a:t>Preservation, advancement, and dissemination of knowledge</a:t>
            </a:r>
          </a:p>
          <a:p>
            <a:r>
              <a:rPr lang="en-US" sz="1200" b="0">
                <a:solidFill>
                  <a:schemeClr val="tx1"/>
                </a:solidFill>
              </a:rPr>
              <a:t>Serving the public good through education and discovery</a:t>
            </a:r>
          </a:p>
          <a:p>
            <a:endParaRPr lang="en-US" sz="1400" b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b="0">
                <a:solidFill>
                  <a:schemeClr val="tx1"/>
                </a:solidFill>
              </a:rPr>
              <a:t>Newly updated Americans with Disabilities Act (ADA) Rule</a:t>
            </a:r>
          </a:p>
          <a:p>
            <a:r>
              <a:rPr lang="en-US" sz="1200" b="0">
                <a:solidFill>
                  <a:schemeClr val="tx1"/>
                </a:solidFill>
              </a:rPr>
              <a:t>All public institutions and universities must make digital content, including academic course content, accessible by April 24, 2026.</a:t>
            </a:r>
          </a:p>
          <a:p>
            <a:pPr marL="0" indent="0">
              <a:buNone/>
            </a:pPr>
            <a:endParaRPr lang="en-US" sz="1200" b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200" b="0">
                <a:solidFill>
                  <a:schemeClr val="tx1"/>
                </a:solidFill>
              </a:rPr>
              <a:t>We all create online content. When we learn basic skills to make our digital content accessible, we reduce barriers. Accessible content is essential for some; helpful for everyone:</a:t>
            </a:r>
          </a:p>
          <a:p>
            <a:pPr marL="0" indent="0">
              <a:buNone/>
            </a:pPr>
            <a:endParaRPr lang="en-US" sz="1200" b="0">
              <a:solidFill>
                <a:schemeClr val="tx1"/>
              </a:solidFill>
            </a:endParaRPr>
          </a:p>
          <a:p>
            <a:r>
              <a:rPr lang="en-US" sz="1200" b="0">
                <a:solidFill>
                  <a:schemeClr val="tx1"/>
                </a:solidFill>
              </a:rPr>
              <a:t>Disabled students and colleagues</a:t>
            </a:r>
          </a:p>
          <a:p>
            <a:r>
              <a:rPr lang="en-US" sz="1200" b="0">
                <a:solidFill>
                  <a:schemeClr val="tx1"/>
                </a:solidFill>
              </a:rPr>
              <a:t>Neurodivergent students and colleagues</a:t>
            </a:r>
          </a:p>
          <a:p>
            <a:r>
              <a:rPr lang="en-US" sz="1200" b="0">
                <a:solidFill>
                  <a:schemeClr val="tx1"/>
                </a:solidFill>
              </a:rPr>
              <a:t>Readers who are experiencing stress or anxiety</a:t>
            </a:r>
          </a:p>
          <a:p>
            <a:r>
              <a:rPr lang="en-US" sz="1200" b="0">
                <a:solidFill>
                  <a:schemeClr val="tx1"/>
                </a:solidFill>
              </a:rPr>
              <a:t>Readers who are multitasking</a:t>
            </a:r>
          </a:p>
          <a:p>
            <a:r>
              <a:rPr lang="en-US" sz="1200" b="0">
                <a:solidFill>
                  <a:schemeClr val="tx1"/>
                </a:solidFill>
              </a:rPr>
              <a:t>Readers with low- or unstable internet access</a:t>
            </a:r>
          </a:p>
          <a:p>
            <a:r>
              <a:rPr lang="en-US" sz="1200" b="0">
                <a:solidFill>
                  <a:schemeClr val="tx1"/>
                </a:solidFill>
              </a:rPr>
              <a:t>English Language Learners</a:t>
            </a:r>
          </a:p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FC32CA60-0A38-CF6D-0F94-54E57D3435D2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r>
              <a:rPr lang="en-US"/>
              <a:t>POP Session: Simple Alt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5897C-0136-EA13-2FE8-692412467AF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0322C9-22D7-40BE-9845-F8DB4DD6B28F}" type="datetime1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0E1BB-32E4-9079-59C0-9BCEDBCE000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Questions? Contact Mary-Colleen Jenkins | mcj6@uw.edu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78A41-F1BE-C69B-7D11-60243B0288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3911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8865" indent="-288865">
              <a:spcBef>
                <a:spcPts val="485"/>
              </a:spcBef>
              <a:buFont typeface="Wingdings,Sans-Serif"/>
              <a:buChar char="ü"/>
            </a:pPr>
            <a:r>
              <a:rPr lang="en-US"/>
              <a:t>Purely decorative images can/should be hidden from screen readers</a:t>
            </a:r>
          </a:p>
          <a:p>
            <a:pPr marL="288865" indent="-288865">
              <a:spcBef>
                <a:spcPts val="485"/>
              </a:spcBef>
              <a:buFont typeface="Wingdings,Sans-Serif"/>
              <a:buChar char="ü"/>
            </a:pPr>
            <a:r>
              <a:rPr lang="en-US"/>
              <a:t>Do not include "image of" or "picture of"</a:t>
            </a:r>
          </a:p>
          <a:p>
            <a:pPr marL="288865" indent="-288865">
              <a:spcBef>
                <a:spcPts val="485"/>
              </a:spcBef>
              <a:buFont typeface="Wingdings,Sans-Serif"/>
              <a:buChar char="ü"/>
            </a:pPr>
            <a:r>
              <a:rPr lang="en-US"/>
              <a:t>Check your meaning: Describing colors may not be relevant</a:t>
            </a:r>
          </a:p>
          <a:p>
            <a:endParaRPr lang="en-US"/>
          </a:p>
          <a:p>
            <a:pPr marL="0" indent="0"/>
            <a:r>
              <a:rPr lang="en-US" sz="2000"/>
              <a:t>Three Types of images</a:t>
            </a:r>
          </a:p>
          <a:p>
            <a:pPr marL="462183" indent="-462183">
              <a:buFont typeface="+mj-lt"/>
              <a:buAutoNum type="arabicPeriod"/>
            </a:pPr>
            <a:r>
              <a:rPr lang="en-US" sz="2000"/>
              <a:t>Simple</a:t>
            </a:r>
          </a:p>
          <a:p>
            <a:pPr marL="866594" lvl="1" indent="-462183">
              <a:buFont typeface="Wingdings" panose="05000000000000000000" pitchFamily="2" charset="2"/>
              <a:buChar char="ü"/>
            </a:pPr>
            <a:r>
              <a:rPr lang="en-US" b="0"/>
              <a:t>Easily described in a short sentence that reflects context and meaning for readers who do not see it.</a:t>
            </a:r>
          </a:p>
          <a:p>
            <a:pPr marL="462183" indent="-462183">
              <a:buFont typeface="+mj-lt"/>
              <a:buAutoNum type="arabicPeriod"/>
            </a:pPr>
            <a:r>
              <a:rPr lang="en-US" sz="2000"/>
              <a:t>Decorative</a:t>
            </a:r>
          </a:p>
          <a:p>
            <a:pPr marL="866594" lvl="1" indent="-462183">
              <a:buFont typeface="Wingdings" panose="05000000000000000000" pitchFamily="2" charset="2"/>
              <a:buChar char="ü"/>
            </a:pPr>
            <a:r>
              <a:rPr lang="en-US" b="0"/>
              <a:t>Added for visual appeal; does not add meaning or context.</a:t>
            </a:r>
          </a:p>
          <a:p>
            <a:pPr marL="462183" indent="-462183">
              <a:buFont typeface="+mj-lt"/>
              <a:buAutoNum type="arabicPeriod"/>
            </a:pPr>
            <a:r>
              <a:rPr lang="en-US" sz="2000"/>
              <a:t>Complex</a:t>
            </a:r>
          </a:p>
          <a:p>
            <a:pPr marL="866594" lvl="1" indent="-462183">
              <a:buFont typeface="Wingdings" panose="05000000000000000000" pitchFamily="2" charset="2"/>
              <a:buChar char="ü"/>
            </a:pPr>
            <a:r>
              <a:rPr lang="en-US" b="0"/>
              <a:t>Contains substantial information that cannot be conveyed in a short alt text format.</a:t>
            </a:r>
          </a:p>
          <a:p>
            <a:pPr marL="866594" lvl="1" indent="-462183">
              <a:buFont typeface="Wingdings" panose="05000000000000000000" pitchFamily="2" charset="2"/>
              <a:buChar char="ü"/>
            </a:pPr>
            <a:r>
              <a:rPr lang="en-US" b="0"/>
              <a:t>Requires additional descriptive text.</a:t>
            </a:r>
          </a:p>
          <a:p>
            <a:pPr marL="404411" lvl="1" indent="0"/>
            <a:endParaRPr lang="en-US">
              <a:latin typeface="+mn-lt"/>
            </a:endParaRPr>
          </a:p>
          <a:p>
            <a:pPr marL="0" indent="0" defTabSz="924367"/>
            <a:endParaRPr lang="en-US" sz="1400">
              <a:latin typeface="+mn-lt"/>
            </a:endParaRPr>
          </a:p>
          <a:p>
            <a:pPr marL="0" indent="0" defTabSz="924367"/>
            <a:r>
              <a:rPr lang="en-US" sz="1400">
                <a:latin typeface="+mn-lt"/>
              </a:rPr>
              <a:t>Be intentional about images </a:t>
            </a:r>
            <a:r>
              <a:rPr lang="en-US" sz="1400" cap="small" spc="303">
                <a:latin typeface="Encode Sans Normal" panose="02000000000000000000"/>
              </a:rPr>
              <a:t>Audience, Purpose, Context (APC)</a:t>
            </a:r>
          </a:p>
          <a:p>
            <a:pPr marL="0" indent="0"/>
            <a:r>
              <a:rPr lang="en-US" sz="1400"/>
              <a:t>Audience: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/>
              <a:t>Who is the target reader for this information? Who is benefitting from it?</a:t>
            </a:r>
          </a:p>
          <a:p>
            <a:pPr marL="0" indent="0"/>
            <a:r>
              <a:rPr lang="en-US" sz="1400"/>
              <a:t>Purpose:</a:t>
            </a:r>
            <a:r>
              <a:rPr lang="en-US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/>
              <a:t>What is the function of this image? What does this image offer to my audience’s understanding?</a:t>
            </a:r>
          </a:p>
          <a:p>
            <a:pPr marL="0" indent="0"/>
            <a:r>
              <a:rPr lang="en-US" sz="1400"/>
              <a:t>Context: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/>
              <a:t>What elements of this image are most important for providing meaning and context to my audience? </a:t>
            </a:r>
          </a:p>
          <a:p>
            <a:pPr marL="404411" lvl="1" indent="0"/>
            <a:endParaRPr lang="en-US" cap="small" spc="303">
              <a:latin typeface="Encode Sans Normal" panose="0200000000000000000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18B12-2D29-E5DD-CB3A-F1C54D00895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71E2293-B95E-46AB-A9AD-70E81A01CAE4}" type="datetime1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0BBC3-6819-7F86-1F01-068203DBA54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Questions? Contact Mary-Colleen Jenkins | mcj6@uw.edu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45F72124-B7BA-F58B-96A0-8C177CF31E24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r>
              <a:rPr lang="en-US"/>
              <a:t>POP Session: Simple Alt Text</a:t>
            </a:r>
          </a:p>
        </p:txBody>
      </p:sp>
    </p:spTree>
    <p:extLst>
      <p:ext uri="{BB962C8B-B14F-4D97-AF65-F5344CB8AC3E}">
        <p14:creationId xmlns:p14="http://schemas.microsoft.com/office/powerpoint/2010/main" val="1511231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group: Cursor into text field with all images: Picture tab &gt;&gt; Arrange icon – Order, Group, Position. Choose "Group"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r>
              <a:rPr lang="en-US"/>
              <a:t>Slide Deck Accessibility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902E202-8EEF-43DF-8C00-9C550E733B19}" type="datetime1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Questions? Contact Mary-Colleen Jenkins | mcj6@uw.edu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6432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tool has a lot of potential, but it’s super important to understand alt text conventions and uses on your own before relying on a tool. Good to build skills first, then use the tool.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r>
              <a:rPr lang="en-US"/>
              <a:t>POP Session: Simple Alt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D63A7BD-6E99-4BCE-95DE-713089021B60}" type="datetime1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Questions? Contact Mary-Colleen Jenkins | mcj6@uw.edu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2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  <a:latin typeface="Arial" panose="020B0604020202020204" pitchFamily="34" charset="0"/>
              </a:rPr>
              <a:t>https://teachonline.asu.edu/image-accessibility-generator/</a:t>
            </a:r>
          </a:p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r>
              <a:rPr lang="en-US"/>
              <a:t>POP Session: Simple Alt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965601B-FBB7-4DFE-80BF-AB28378055FE}" type="datetime1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Questions? Contact Mary-Colleen Jenkins | mcj6@uw.edu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3375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53B3C-ED8F-D133-0754-2901C343A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F2200B-6C65-5513-3BBF-4E2DBB00B1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47C902-58AE-ACC4-3BE1-42196BBBC0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Graphic credit to </a:t>
            </a:r>
            <a:r>
              <a:rPr lang="en-US" dirty="0" err="1"/>
              <a:t>Mounika.studio</a:t>
            </a:r>
          </a:p>
          <a:p>
            <a:endParaRPr lang="en-US"/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Full description of Progress graphic by </a:t>
            </a:r>
            <a:r>
              <a:rPr lang="en-US" dirty="0" err="1"/>
              <a:t>mounika.studio</a:t>
            </a:r>
            <a:r>
              <a:rPr lang="en-US" dirty="0"/>
              <a:t>.  The graphic shows three rows of text alternating with three rows of hand-drawn circles. There are six circles in each row, divided at different parts of the circle with a wavy black line. Above the line, the circle is white. Below the line, the circle is blue. Each circle has a different level of blue – indicating fullness. Some have low levels of blue, some have high levels of blue, and in between. The first line of text says: This is progress. The second line of text says: This is also progress. The third line of text says: And so is this. In short, all levels mean progress.</a:t>
            </a:r>
          </a:p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10C1429-05E9-57E5-A4F8-D5C361DA021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Winter 2026 POP 3: Canvas Accessibility Tips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696E1-9B28-2409-A499-630FD79E7F9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E42D99D-6CA3-4699-9438-13A47FA2CD8D}" type="datetime1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B7F72-DB86-9A6A-A2ED-9BA66626A5C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mcj6@uw.edu  https://washington.edu/accesstech/</a:t>
            </a:r>
          </a:p>
        </p:txBody>
      </p:sp>
    </p:spTree>
    <p:extLst>
      <p:ext uri="{BB962C8B-B14F-4D97-AF65-F5344CB8AC3E}">
        <p14:creationId xmlns:p14="http://schemas.microsoft.com/office/powerpoint/2010/main" val="2141851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>
                <a:solidFill>
                  <a:schemeClr val="tx1"/>
                </a:solidFill>
                <a:latin typeface="Open Sans"/>
                <a:ea typeface="Open Sans"/>
                <a:cs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https://linktr.ee/a11ylinksuw</a:t>
            </a:r>
            <a:endParaRPr lang="en-US" sz="1400" b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r>
              <a:rPr lang="en-US" sz="1400" b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mcj6@uw.edu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60A2A-B61B-4A03-B9F6-C66BFEAF02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6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dk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4219956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81" y="4598607"/>
            <a:ext cx="2416273" cy="21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081" y="3351143"/>
            <a:ext cx="1600200" cy="1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4"/>
          <p:cNvSpPr txBox="1">
            <a:spLocks noGrp="1"/>
          </p:cNvSpPr>
          <p:nvPr>
            <p:ph type="title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922" y="369285"/>
            <a:ext cx="8197109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381" y="1364403"/>
            <a:ext cx="1103781" cy="963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031" y="1067163"/>
            <a:ext cx="1103781" cy="96362"/>
          </a:xfrm>
          <a:prstGeom prst="rect">
            <a:avLst/>
          </a:prstGeom>
        </p:spPr>
      </p:pic>
      <p:sp>
        <p:nvSpPr>
          <p:cNvPr id="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320239"/>
            <a:ext cx="8197114" cy="225176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41" y="4675530"/>
            <a:ext cx="2539991" cy="17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7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48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sp>
        <p:nvSpPr>
          <p:cNvPr id="10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47923" y="1724977"/>
            <a:ext cx="8184662" cy="2961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41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9733"/>
            <a:ext cx="8172210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75432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dk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8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4219956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81" y="4675530"/>
            <a:ext cx="2540000" cy="172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081" y="3426449"/>
            <a:ext cx="1600200" cy="1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8"/>
          <p:cNvSpPr txBox="1">
            <a:spLocks noGrp="1"/>
          </p:cNvSpPr>
          <p:nvPr>
            <p:ph type="title"/>
          </p:nvPr>
        </p:nvSpPr>
        <p:spPr>
          <a:xfrm>
            <a:off x="460375" y="644993"/>
            <a:ext cx="702354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chemeClr val="dk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447923" y="1730667"/>
            <a:ext cx="8197114" cy="236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" name="Google Shape;2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1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9" descr="UW_W Logo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4219956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447923" y="369733"/>
            <a:ext cx="8197114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chemeClr val="dk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>
            <a:spLocks noGrp="1"/>
          </p:cNvSpPr>
          <p:nvPr>
            <p:ph type="chart" idx="2"/>
          </p:nvPr>
        </p:nvSpPr>
        <p:spPr>
          <a:xfrm>
            <a:off x="447923" y="1724977"/>
            <a:ext cx="8184662" cy="2828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3" name="Google Shape;3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1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5037" y="4675530"/>
            <a:ext cx="2540000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0"/>
          <p:cNvSpPr txBox="1">
            <a:spLocks noGrp="1"/>
          </p:cNvSpPr>
          <p:nvPr>
            <p:ph type="title"/>
          </p:nvPr>
        </p:nvSpPr>
        <p:spPr>
          <a:xfrm>
            <a:off x="460375" y="370622"/>
            <a:ext cx="8184662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922" y="369285"/>
            <a:ext cx="8197109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381" y="1364403"/>
            <a:ext cx="1103781" cy="963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031" y="1067163"/>
            <a:ext cx="1103781" cy="96362"/>
          </a:xfrm>
          <a:prstGeom prst="rect">
            <a:avLst/>
          </a:prstGeom>
        </p:spPr>
      </p:pic>
      <p:sp>
        <p:nvSpPr>
          <p:cNvPr id="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320239"/>
            <a:ext cx="8197114" cy="225176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41" y="4675530"/>
            <a:ext cx="2539991" cy="17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3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447922" y="369285"/>
            <a:ext cx="8197109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9" name="Google Shape;3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381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031" y="1067163"/>
            <a:ext cx="1103781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447923" y="2320239"/>
            <a:ext cx="8197114" cy="225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2"/>
          </p:nvPr>
        </p:nvSpPr>
        <p:spPr>
          <a:xfrm>
            <a:off x="460375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3" name="Google Shape;4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5041" y="4675530"/>
            <a:ext cx="2539991" cy="172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081" y="3426449"/>
            <a:ext cx="160020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22" descr="W Logo_Purple_2685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4219956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085" y="4675530"/>
            <a:ext cx="2539991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2"/>
          <p:cNvSpPr txBox="1">
            <a:spLocks noGrp="1"/>
          </p:cNvSpPr>
          <p:nvPr>
            <p:ph type="title"/>
          </p:nvPr>
        </p:nvSpPr>
        <p:spPr>
          <a:xfrm>
            <a:off x="460376" y="644993"/>
            <a:ext cx="702354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1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3" descr="W Logo_Purple_2685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4219956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3"/>
          <p:cNvSpPr txBox="1">
            <a:spLocks noGrp="1"/>
          </p:cNvSpPr>
          <p:nvPr>
            <p:ph type="body" idx="1"/>
          </p:nvPr>
        </p:nvSpPr>
        <p:spPr>
          <a:xfrm>
            <a:off x="447923" y="1730667"/>
            <a:ext cx="8197114" cy="236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title"/>
          </p:nvPr>
        </p:nvSpPr>
        <p:spPr>
          <a:xfrm>
            <a:off x="460375" y="370622"/>
            <a:ext cx="8184662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1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4"/>
          <p:cNvSpPr>
            <a:spLocks noGrp="1"/>
          </p:cNvSpPr>
          <p:nvPr>
            <p:ph type="chart" idx="2"/>
          </p:nvPr>
        </p:nvSpPr>
        <p:spPr>
          <a:xfrm>
            <a:off x="447923" y="1724977"/>
            <a:ext cx="8184662" cy="29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2" name="Google Shape;6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5041" y="4675530"/>
            <a:ext cx="2539991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4"/>
          <p:cNvSpPr txBox="1">
            <a:spLocks noGrp="1"/>
          </p:cNvSpPr>
          <p:nvPr>
            <p:ph type="title"/>
          </p:nvPr>
        </p:nvSpPr>
        <p:spPr>
          <a:xfrm>
            <a:off x="460375" y="369733"/>
            <a:ext cx="817221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6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hyperlink" Target="mailto:mcj6@uw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Relationship Id="rId4" Type="http://schemas.openxmlformats.org/officeDocument/2006/relationships/hyperlink" Target="https://teachonline.asu.edu/image-accessibility-generato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21.jpeg"/><Relationship Id="rId5" Type="http://schemas.openxmlformats.org/officeDocument/2006/relationships/hyperlink" Target="https://uwnetid-my.sharepoint.com/:w:/g/personal/mcj6_uw_edu/IQAO0478gNdWSp8wo_dvAl1iAe9E2rBt4HxME5fcS138RRg?e=5JKqYq" TargetMode="External"/><Relationship Id="rId4" Type="http://schemas.openxmlformats.org/officeDocument/2006/relationships/hyperlink" Target="https://uwnetid-my.sharepoint.com/:w:/g/personal/mcj6_uw_edu/IQDpUjw_xzH9QKaBFvsKoDXeAfnxLryB12H40jnEzedAzOU?e=MEB28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hyperlink" Target="https://linktr.ee/a11ylinksuw" TargetMode="Externa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Relationship Id="rId6" Type="http://schemas.openxmlformats.org/officeDocument/2006/relationships/image" Target="../media/image22.jpeg"/><Relationship Id="rId5" Type="http://schemas.openxmlformats.org/officeDocument/2006/relationships/hyperlink" Target="https://www.washington.edu/accesstech/help/" TargetMode="External"/><Relationship Id="rId4" Type="http://schemas.openxmlformats.org/officeDocument/2006/relationships/hyperlink" Target="mailto:mcj6@uw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online.asu.edu/image-accessibility-generato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>
            <a:spLocks noGrp="1"/>
          </p:cNvSpPr>
          <p:nvPr>
            <p:ph type="title"/>
          </p:nvPr>
        </p:nvSpPr>
        <p:spPr>
          <a:xfrm>
            <a:off x="460374" y="644993"/>
            <a:ext cx="8040829" cy="226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SzPts val="3600"/>
            </a:pPr>
            <a:br>
              <a:rPr lang="en-US" sz="3600" b="0" dirty="0">
                <a:latin typeface="Encode Sans"/>
                <a:ea typeface="Encode Sans"/>
                <a:cs typeface="Encode Sans"/>
              </a:rPr>
            </a:br>
            <a:r>
              <a:rPr lang="en-US" sz="3600" b="0">
                <a:latin typeface="Encode Sans"/>
                <a:ea typeface="Encode Sans"/>
                <a:cs typeface="Encode Sans"/>
              </a:rPr>
              <a:t>Accessibility POP Session 3: </a:t>
            </a:r>
            <a:br>
              <a:rPr lang="en-US" sz="3600" b="0" dirty="0">
                <a:latin typeface="Encode Sans"/>
                <a:ea typeface="Encode Sans"/>
                <a:cs typeface="Encode Sans"/>
              </a:rPr>
            </a:br>
            <a:r>
              <a:rPr lang="en-US" sz="3600" b="0">
                <a:latin typeface="Encode Sans"/>
                <a:ea typeface="Encode Sans"/>
                <a:cs typeface="Encode Sans"/>
              </a:rPr>
              <a:t>Simple Alternative Text</a:t>
            </a:r>
            <a:br>
              <a:rPr lang="en-US" sz="3600" b="0" dirty="0">
                <a:latin typeface="Encode Sans"/>
              </a:rPr>
            </a:br>
            <a:br>
              <a:rPr lang="en-US" sz="3600" b="0" dirty="0">
                <a:latin typeface="Encode Sans"/>
              </a:rPr>
            </a:br>
            <a:r>
              <a:rPr lang="en-US" sz="1600" b="0">
                <a:solidFill>
                  <a:schemeClr val="bg1"/>
                </a:solidFill>
                <a:latin typeface="Encode Sans"/>
              </a:rPr>
              <a:t>Spring POP sessions 2026</a:t>
            </a:r>
          </a:p>
        </p:txBody>
      </p:sp>
      <p:sp>
        <p:nvSpPr>
          <p:cNvPr id="98" name="Google Shape;98;p1"/>
          <p:cNvSpPr txBox="1"/>
          <p:nvPr/>
        </p:nvSpPr>
        <p:spPr>
          <a:xfrm>
            <a:off x="583809" y="3638496"/>
            <a:ext cx="379495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Mary-Colleen Jenkins |</a:t>
            </a:r>
            <a:r>
              <a:rPr lang="en-US" sz="180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mcj6@uw.edu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Instruction Accessibility Specialist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UW-IT Accessible Technology Services (ATS)</a:t>
            </a:r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4DC93-5B32-407D-E544-6989D02B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22" y="369285"/>
            <a:ext cx="8197109" cy="580557"/>
          </a:xfrm>
        </p:spPr>
        <p:txBody>
          <a:bodyPr lIns="91440" tIns="45720" rIns="91440" bIns="45720" anchor="b"/>
          <a:lstStyle/>
          <a:p>
            <a:r>
              <a:rPr lang="en-US" sz="2800" b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Activity: Try 1 of 3 Easy Tasks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4512E-8452-2718-50C4-E22631CCA0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923" y="1323109"/>
            <a:ext cx="8197114" cy="3248891"/>
          </a:xfrm>
        </p:spPr>
        <p:txBody>
          <a:bodyPr lIns="91440" tIns="45720" rIns="91440" bIns="45720" anchor="t"/>
          <a:lstStyle/>
          <a:p>
            <a:pPr>
              <a:buAutoNum type="arabicPeriod"/>
            </a:pPr>
            <a:r>
              <a:rPr lang="en-US" sz="1800" b="0">
                <a:solidFill>
                  <a:schemeClr val="tx1"/>
                </a:solidFill>
                <a:latin typeface="Arial"/>
                <a:ea typeface="Open Sans"/>
                <a:cs typeface="Open Sans"/>
              </a:rPr>
              <a:t>Open an existing document or slide deck that includes images and do a short assessment </a:t>
            </a:r>
            <a:endParaRPr lang="en-US">
              <a:solidFill>
                <a:schemeClr val="tx1"/>
              </a:solidFill>
              <a:latin typeface="Arial"/>
              <a:ea typeface="Open Sans"/>
              <a:cs typeface="Open Sans"/>
            </a:endParaRPr>
          </a:p>
          <a:p>
            <a:pPr marL="914400" lvl="2" indent="0">
              <a:buFont typeface="Wingdings" panose="05000000000000000000" pitchFamily="2" charset="2"/>
              <a:buChar char="ü"/>
            </a:pPr>
            <a:r>
              <a:rPr lang="en-US" sz="1600" b="0" dirty="0">
                <a:solidFill>
                  <a:schemeClr val="tx1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/>
                <a:ea typeface="Open Sans"/>
                <a:cs typeface="Open Sans"/>
              </a:rPr>
              <a:t>Note which images </a:t>
            </a:r>
            <a:r>
              <a:rPr lang="en-US" sz="1600" b="0" dirty="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are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/>
                <a:ea typeface="Open Sans"/>
                <a:cs typeface="Open Sans"/>
              </a:rPr>
              <a:t>required </a:t>
            </a:r>
            <a:r>
              <a:rPr lang="en-US" sz="1600" b="0" dirty="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to establish context for your audience.</a:t>
            </a:r>
          </a:p>
          <a:p>
            <a:pPr marL="914400" lvl="2" indent="0">
              <a:buFont typeface="Wingdings" panose="05000000000000000000" pitchFamily="2" charset="2"/>
              <a:buChar char="ü"/>
            </a:pPr>
            <a:r>
              <a:rPr lang="en-US" sz="16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Not</a:t>
            </a:r>
            <a:r>
              <a:rPr lang="en-US" sz="1600" b="0">
                <a:solidFill>
                  <a:srgbClr val="000000"/>
                </a:solidFill>
                <a:latin typeface="Arial" panose="020B0604020202020204" pitchFamily="34" charset="0"/>
              </a:rPr>
              <a:t>e which images are </a:t>
            </a:r>
            <a:r>
              <a:rPr lang="en-US" sz="16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supplemental</a:t>
            </a:r>
            <a:r>
              <a:rPr lang="en-US" sz="1600" b="0">
                <a:solidFill>
                  <a:srgbClr val="000000"/>
                </a:solidFill>
                <a:latin typeface="Arial" panose="020B0604020202020204" pitchFamily="34" charset="0"/>
              </a:rPr>
              <a:t> – nice, but not necessary</a:t>
            </a:r>
            <a:r>
              <a:rPr lang="en-US" sz="16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pPr marL="914400" lvl="2" indent="0">
              <a:buFont typeface="Wingdings" panose="05000000000000000000" pitchFamily="2" charset="2"/>
              <a:buChar char="ü"/>
            </a:pPr>
            <a:r>
              <a:rPr lang="en-US" sz="16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Note which images are purely decorative.</a:t>
            </a:r>
          </a:p>
          <a:p>
            <a:pPr>
              <a:buFont typeface="+mj-lt"/>
              <a:buAutoNum type="arabicPeriod"/>
            </a:pPr>
            <a:r>
              <a:rPr lang="en-US" sz="1800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Open an existing document or slide deck in your favorite </a:t>
            </a:r>
            <a:r>
              <a:rPr lang="en-US" sz="1800" b="0" i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platform</a:t>
            </a:r>
            <a:r>
              <a:rPr lang="en-US" sz="1800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that includes images and manually check the alt text field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Has AI-generated alt text been added? Is it correct?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b="0">
                <a:solidFill>
                  <a:srgbClr val="000000"/>
                </a:solidFill>
                <a:latin typeface="Arial" panose="020B0604020202020204" pitchFamily="34" charset="0"/>
              </a:rPr>
              <a:t>If the field is empty, practice adding alt text</a:t>
            </a:r>
            <a:endParaRPr lang="en-US" sz="16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1800" b="0">
                <a:solidFill>
                  <a:schemeClr val="tx1"/>
                </a:solidFill>
                <a:latin typeface="Arial"/>
                <a:ea typeface="Open Sans"/>
                <a:cs typeface="Open Sans"/>
              </a:rPr>
              <a:t>Open and Explore the </a:t>
            </a:r>
            <a:r>
              <a:rPr lang="en-US" sz="1800" b="0" dirty="0">
                <a:solidFill>
                  <a:srgbClr val="0070C0"/>
                </a:solidFill>
                <a:latin typeface="Arial"/>
                <a:ea typeface="Open Sans"/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Arizona State University Image Description Generator</a:t>
            </a:r>
            <a:r>
              <a:rPr lang="en-US" sz="1800" b="0" dirty="0">
                <a:solidFill>
                  <a:srgbClr val="0070C0"/>
                </a:solidFill>
                <a:latin typeface="Arial"/>
                <a:ea typeface="Open Sans"/>
                <a:cs typeface="Open Sans"/>
              </a:rPr>
              <a:t>  </a:t>
            </a:r>
          </a:p>
          <a:p>
            <a:pPr lvl="1" indent="-342900" algn="ctr"/>
            <a:r>
              <a:rPr lang="en-US" sz="1050" b="0" dirty="0">
                <a:solidFill>
                  <a:schemeClr val="tx1"/>
                </a:solidFill>
                <a:latin typeface="Arial"/>
                <a:ea typeface="Open Sans"/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https://teachonline.asu.edu/image-accessibility-generator/</a:t>
            </a:r>
            <a:endParaRPr lang="en-US" sz="1050" b="0" dirty="0">
              <a:solidFill>
                <a:schemeClr val="tx1"/>
              </a:solidFill>
              <a:latin typeface="Arial"/>
              <a:ea typeface="Open Sans"/>
              <a:cs typeface="Open Sans"/>
            </a:endParaRPr>
          </a:p>
          <a:p>
            <a:pPr marL="0" indent="0">
              <a:buNone/>
            </a:pPr>
            <a:endParaRPr lang="en-US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967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1C200-03D0-1A38-5E1B-BA76A3F29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BACAB-C6F1-B256-EF1A-22FDDAE2C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369734"/>
            <a:ext cx="8172210" cy="691812"/>
          </a:xfrm>
        </p:spPr>
        <p:txBody>
          <a:bodyPr lIns="91440" tIns="45720" rIns="91440" bIns="45720" anchor="b"/>
          <a:lstStyle/>
          <a:p>
            <a:br>
              <a:rPr lang="en-US" dirty="0">
                <a:latin typeface="Encode Sans Normal"/>
              </a:rPr>
            </a:br>
            <a:r>
              <a:rPr lang="en-US" sz="2800" b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April 29: Accessible Slide Design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1C16D4-455D-5937-D648-F30AAA42BCDA}"/>
              </a:ext>
            </a:extLst>
          </p:cNvPr>
          <p:cNvSpPr txBox="1"/>
          <p:nvPr/>
        </p:nvSpPr>
        <p:spPr>
          <a:xfrm>
            <a:off x="359771" y="1357446"/>
            <a:ext cx="4630177" cy="361381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 dirty="0">
                <a:latin typeface="Open Sans"/>
                <a:ea typeface="Open Sans"/>
                <a:cs typeface="Open Sans"/>
              </a:rPr>
              <a:t>Three ways to take your next steps: toward progress over perfection:</a:t>
            </a:r>
            <a:endParaRPr lang="en-US" sz="1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80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spcBef>
                <a:spcPts val="480"/>
              </a:spcBef>
              <a:buFont typeface="+mj-lt"/>
              <a:buAutoNum type="arabicPeriod"/>
            </a:pPr>
            <a:r>
              <a:rPr lang="en-US" sz="1800" b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Reflect:</a:t>
            </a:r>
            <a:r>
              <a:rPr lang="en-US" sz="18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How can I apply this skill to my next slide deck or document?</a:t>
            </a:r>
          </a:p>
          <a:p>
            <a:pPr marL="342900" indent="-342900">
              <a:spcBef>
                <a:spcPts val="480"/>
              </a:spcBef>
              <a:buFont typeface="+mj-lt"/>
              <a:buAutoNum type="arabicPeriod"/>
            </a:pPr>
            <a:r>
              <a:rPr lang="en-US" sz="1800" b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Start</a:t>
            </a:r>
            <a:r>
              <a:rPr lang="en-US" sz="18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a Digital Accessibility "I Did" list</a:t>
            </a:r>
          </a:p>
          <a:p>
            <a:pPr marL="731520" lvl="2">
              <a:spcBef>
                <a:spcPts val="480"/>
              </a:spcBef>
            </a:pPr>
            <a:r>
              <a:rPr lang="en-US" sz="1600" dirty="0">
                <a:solidFill>
                  <a:schemeClr val="tx1"/>
                </a:solidFill>
                <a:latin typeface="Open Sans"/>
                <a:ea typeface="Open Sans"/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Faculty “I Did” List Template</a:t>
            </a:r>
            <a:endParaRPr lang="en-US" sz="1600" dirty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731520" lvl="1">
              <a:spcBef>
                <a:spcPts val="480"/>
              </a:spcBef>
            </a:pPr>
            <a:r>
              <a:rPr lang="en-US" sz="1600" dirty="0">
                <a:solidFill>
                  <a:schemeClr val="tx1"/>
                </a:solidFill>
                <a:latin typeface="Open Sans"/>
                <a:ea typeface="Open Sans"/>
                <a:cs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Staff “I Did” List Template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spcBef>
                <a:spcPts val="480"/>
              </a:spcBef>
              <a:buFont typeface="+mj-lt"/>
              <a:buAutoNum type="arabicPeriod"/>
            </a:pPr>
            <a:r>
              <a:rPr lang="en-US" sz="1800" b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Invite</a:t>
            </a:r>
            <a:r>
              <a:rPr lang="en-US" sz="18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a friend to join you in the next POP session!</a:t>
            </a:r>
            <a:endParaRPr lang="en-US" sz="1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8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b="1">
              <a:solidFill>
                <a:schemeClr val="tx1"/>
              </a:solidFill>
              <a:cs typeface="Arial"/>
            </a:endParaRPr>
          </a:p>
        </p:txBody>
      </p:sp>
      <p:pic>
        <p:nvPicPr>
          <p:cNvPr id="7" name="Picture 6" descr="Graphic representing different levels of progress with the message that all progress is valuable. Three rows of six circles, each with a different level of blue in them, some high, some low. Three lines of text between read, &quot;This is progress. This is also progress. And so is this.&quot;">
            <a:extLst>
              <a:ext uri="{FF2B5EF4-FFF2-40B4-BE49-F238E27FC236}">
                <a16:creationId xmlns:a16="http://schemas.microsoft.com/office/drawing/2014/main" id="{62AF3F7B-2328-303A-181B-8CC09524AD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3486" y="1283633"/>
            <a:ext cx="3429099" cy="3038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9848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9E690433-17CF-4A5A-B4F6-A3B5C315C3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7922" y="369285"/>
            <a:ext cx="8197109" cy="58831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cap="small" spc="300">
                <a:latin typeface="Encode Sans Normal"/>
                <a:ea typeface="Open Sans"/>
                <a:cs typeface="Open Sans"/>
              </a:rPr>
              <a:t>Questions?</a:t>
            </a:r>
            <a:endParaRPr lang="en-US" sz="3600" b="0" i="0" u="none" strike="noStrike" kern="1200" cap="none" spc="500" normalizeH="0" baseline="0" noProof="0">
              <a:ln>
                <a:noFill/>
              </a:ln>
              <a:effectLst/>
              <a:uLnTx/>
              <a:uFillTx/>
              <a:latin typeface="Encode Sans Normal"/>
              <a:ea typeface="Open Sans"/>
              <a:cs typeface="Open San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7923" y="1375873"/>
            <a:ext cx="5643277" cy="3136860"/>
          </a:xfrm>
        </p:spPr>
        <p:txBody>
          <a:bodyPr lIns="91440" tIns="45720" rIns="91440" bIns="45720" anchor="t"/>
          <a:lstStyle/>
          <a:p>
            <a:pPr marL="0" indent="0">
              <a:spcBef>
                <a:spcPts val="400"/>
              </a:spcBef>
              <a:buNone/>
            </a:pPr>
            <a:r>
              <a:rPr lang="en-US" sz="1600" b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Contact me!  </a:t>
            </a:r>
            <a:r>
              <a:rPr lang="en-US" sz="1600" b="0">
                <a:solidFill>
                  <a:schemeClr val="tx1"/>
                </a:solidFill>
                <a:latin typeface="Open Sans"/>
                <a:ea typeface="Open Sans"/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mcj6@uw.edu</a:t>
            </a:r>
            <a:endParaRPr lang="en-US" sz="1600" b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spcBef>
                <a:spcPts val="400"/>
              </a:spcBef>
              <a:buNone/>
            </a:pPr>
            <a:endParaRPr lang="en-US" sz="1600" b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1600" b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Check out my Resource </a:t>
            </a:r>
            <a:r>
              <a:rPr lang="en-US" sz="1600" b="0" err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Linktree</a:t>
            </a:r>
          </a:p>
          <a:p>
            <a:pPr marL="0" indent="0">
              <a:spcBef>
                <a:spcPts val="400"/>
              </a:spcBef>
              <a:buNone/>
            </a:pPr>
            <a:endParaRPr lang="en-US" sz="1600" b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1600" b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Get help from </a:t>
            </a:r>
            <a:r>
              <a:rPr lang="en-US" sz="1600" b="0">
                <a:solidFill>
                  <a:schemeClr val="tx1"/>
                </a:solidFill>
                <a:latin typeface="Open Sans"/>
                <a:ea typeface="Open Sans"/>
                <a:cs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Accessible Technology Services</a:t>
            </a:r>
            <a:endParaRPr lang="en-US" sz="1600" b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285750" indent="-285750">
              <a:spcBef>
                <a:spcPts val="400"/>
              </a:spcBef>
            </a:pPr>
            <a:r>
              <a:rPr lang="en-US" sz="1400" b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https://www.washington.edu/accesstech/help/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b="0">
                <a:latin typeface="Open Sans"/>
                <a:ea typeface="Open Sans"/>
                <a:cs typeface="Open Sans"/>
              </a:rPr>
              <a:t> UW</a:t>
            </a:r>
          </a:p>
          <a:p>
            <a:pPr marL="0" indent="0">
              <a:spcBef>
                <a:spcPts val="400"/>
              </a:spcBef>
              <a:buNone/>
            </a:pPr>
            <a:endParaRPr lang="en-US" sz="1800" b="0"/>
          </a:p>
          <a:p>
            <a:pPr>
              <a:spcBef>
                <a:spcPts val="400"/>
              </a:spcBef>
            </a:pPr>
            <a:endParaRPr lang="en-US" sz="1800" b="0"/>
          </a:p>
          <a:p>
            <a:pPr marL="400050" lvl="1" indent="0">
              <a:spcBef>
                <a:spcPts val="400"/>
              </a:spcBef>
              <a:buNone/>
            </a:pPr>
            <a:endParaRPr lang="en-US" sz="1400" b="0"/>
          </a:p>
          <a:p>
            <a:pPr marL="400050" lvl="1" indent="0">
              <a:spcBef>
                <a:spcPts val="400"/>
              </a:spcBef>
              <a:buNone/>
            </a:pPr>
            <a:endParaRPr lang="en-US" sz="1400" b="0"/>
          </a:p>
          <a:p>
            <a:pPr marL="228600" indent="-228600">
              <a:spcBef>
                <a:spcPts val="400"/>
              </a:spcBef>
              <a:buFont typeface="Lucida Grande" panose="020B0604020202020204" pitchFamily="34" charset="0"/>
              <a:buChar char="&gt;"/>
            </a:pPr>
            <a:endParaRPr lang="en-US" sz="1800" b="0"/>
          </a:p>
          <a:p>
            <a:pPr marL="0" indent="0">
              <a:spcBef>
                <a:spcPts val="400"/>
              </a:spcBef>
              <a:buNone/>
            </a:pPr>
            <a:endParaRPr lang="en-US" sz="1600" b="0"/>
          </a:p>
        </p:txBody>
      </p:sp>
      <p:pic>
        <p:nvPicPr>
          <p:cNvPr id="4" name="Picture 3" descr="QR code for UW accessibility resources  linktree">
            <a:extLst>
              <a:ext uri="{FF2B5EF4-FFF2-40B4-BE49-F238E27FC236}">
                <a16:creationId xmlns:a16="http://schemas.microsoft.com/office/drawing/2014/main" id="{7AC2B364-7828-1CD4-6A7D-2B91A4A3BA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7348" y="1839727"/>
            <a:ext cx="2175832" cy="201124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9E6BC0-47F0-0ADC-257F-8DC54B43BDC8}"/>
              </a:ext>
            </a:extLst>
          </p:cNvPr>
          <p:cNvSpPr txBox="1"/>
          <p:nvPr/>
        </p:nvSpPr>
        <p:spPr>
          <a:xfrm>
            <a:off x="6325497" y="4046217"/>
            <a:ext cx="2319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latin typeface="Open Sans"/>
                <a:ea typeface="Open Sans"/>
                <a:cs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https://linktr.ee/a11ylinksuw</a:t>
            </a:r>
            <a:endParaRPr lang="en-US" sz="1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6782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E9F42-D0B1-5C16-E201-2F7F2059E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61" y="369285"/>
            <a:ext cx="8183170" cy="687117"/>
          </a:xfrm>
        </p:spPr>
        <p:txBody>
          <a:bodyPr lIns="91440" tIns="45720" rIns="91440" bIns="45720" anchor="b"/>
          <a:lstStyle/>
          <a:p>
            <a:pPr>
              <a:buSzPts val="3000"/>
            </a:pPr>
            <a:r>
              <a:rPr lang="en-US" sz="28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Agenda for each Accessibility POP session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452DC-8BAC-AA7A-B382-35FD1902DD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1862" y="1288752"/>
            <a:ext cx="8183175" cy="3283248"/>
          </a:xfrm>
        </p:spPr>
        <p:txBody>
          <a:bodyPr lIns="91440" tIns="45720" rIns="91440" bIns="45720" anchor="t"/>
          <a:lstStyle/>
          <a:p>
            <a:pPr>
              <a:buFont typeface="Wingdings"/>
              <a:buChar char="ü"/>
            </a:pP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15-20 minutes:</a:t>
            </a:r>
            <a:r>
              <a:rPr lang="en-US" sz="2000" b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Learn or review one digital accessibility skill</a:t>
            </a:r>
          </a:p>
          <a:p>
            <a:pPr marL="0" indent="0">
              <a:buNone/>
            </a:pPr>
            <a:endParaRPr lang="en-US" sz="2000" b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>
              <a:buFont typeface="Wingdings"/>
              <a:buChar char="ü"/>
            </a:pP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20-30 minutes:</a:t>
            </a:r>
            <a:r>
              <a:rPr lang="en-US" sz="2000" b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Practice the skill or ask question</a:t>
            </a:r>
            <a:endParaRPr lang="en-US" sz="800" dirty="0">
              <a:solidFill>
                <a:schemeClr val="tx1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Work on suggested activities</a:t>
            </a:r>
            <a:endParaRPr lang="en-US" sz="1800" dirty="0">
              <a:solidFill>
                <a:schemeClr val="tx1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Work on your own content</a:t>
            </a:r>
            <a:r>
              <a:rPr lang="en-US" b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 </a:t>
            </a:r>
            <a:endParaRPr lang="en-US" dirty="0">
              <a:solidFill>
                <a:schemeClr val="tx1"/>
              </a:solidFill>
            </a:endParaRPr>
          </a:p>
          <a:p>
            <a:pPr marL="457200" lvl="1"/>
            <a:endParaRPr lang="en-US" b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>
              <a:buFont typeface="Wingdings"/>
              <a:buChar char="ü"/>
            </a:pP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10 minutes:</a:t>
            </a:r>
            <a:r>
              <a:rPr lang="en-US" sz="2000" b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Check-in and set a personal mini-goal </a:t>
            </a:r>
            <a:r>
              <a:rPr lang="en-US" sz="1800" b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 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474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A7D06-4114-05D7-272F-F7AA0573D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AF5BBC-D7F5-6AB1-83A2-B0739B526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22" y="369285"/>
            <a:ext cx="8197109" cy="647665"/>
          </a:xfrm>
        </p:spPr>
        <p:txBody>
          <a:bodyPr lIns="91440" tIns="45720" rIns="91440" bIns="45720" anchor="b"/>
          <a:lstStyle/>
          <a:p>
            <a:pPr>
              <a:buSzPts val="3000"/>
            </a:pPr>
            <a:r>
              <a:rPr lang="en-US" sz="28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Encode Sans"/>
              </a:rPr>
              <a:t>What is Digital Accessibility?</a:t>
            </a:r>
            <a:endParaRPr lang="en-US" sz="2800" b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Encode Sans Black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3BBB6-0CD8-7A87-EE19-88CB9DC9B6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923" y="1274618"/>
            <a:ext cx="6464077" cy="3297383"/>
          </a:xfrm>
        </p:spPr>
        <p:txBody>
          <a:bodyPr/>
          <a:lstStyle/>
          <a:p>
            <a:pPr marL="0" indent="0">
              <a:buNone/>
            </a:pPr>
            <a:r>
              <a:rPr lang="en-US" sz="1600" b="0">
                <a:solidFill>
                  <a:schemeClr val="tx1"/>
                </a:solidFill>
              </a:rPr>
              <a:t>Digital Accessibility means that we apply technical skills and tools to make all content we share online – websites, documents, slide decks, videos, etc., – fully accessible, equally available, and equally usable for ALL users, particularly people with disabilities who use assistive technology to navigate online content.</a:t>
            </a:r>
          </a:p>
          <a:p>
            <a:pPr marL="0" indent="0">
              <a:buNone/>
            </a:pPr>
            <a:endParaRPr lang="en-US" sz="1600" b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600">
                <a:solidFill>
                  <a:schemeClr val="tx1"/>
                </a:solidFill>
              </a:rPr>
              <a:t>Within our capacity: </a:t>
            </a:r>
            <a:r>
              <a:rPr lang="en-US" sz="1600" b="0">
                <a:solidFill>
                  <a:schemeClr val="tx1"/>
                </a:solidFill>
              </a:rPr>
              <a:t>There are tools and best practices we can learn to help us achieve foundational digital accessibility</a:t>
            </a:r>
            <a:r>
              <a:rPr lang="en-US" sz="160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600" b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600">
                <a:solidFill>
                  <a:schemeClr val="tx1"/>
                </a:solidFill>
              </a:rPr>
              <a:t>Beyond our capacity: </a:t>
            </a:r>
            <a:r>
              <a:rPr lang="en-US" sz="1600" b="0">
                <a:solidFill>
                  <a:schemeClr val="tx1"/>
                </a:solidFill>
              </a:rPr>
              <a:t>There are resources at UW to help us with complex accessibility issues. More resources and tools are being developed and explored all the time.</a:t>
            </a:r>
            <a:endParaRPr lang="en-US" sz="2000" b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b="0">
              <a:solidFill>
                <a:schemeClr val="tx1"/>
              </a:solidFill>
            </a:endParaRPr>
          </a:p>
          <a:p>
            <a:endParaRPr lang="en-US" sz="2000" b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FFDBB2-D7DF-70BC-D98B-B395EB2DA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2027" y="1391626"/>
            <a:ext cx="1819573" cy="18195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024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4134E-910E-471E-83F1-2BD43466D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12" y="369285"/>
            <a:ext cx="8183819" cy="601700"/>
          </a:xfrm>
        </p:spPr>
        <p:txBody>
          <a:bodyPr/>
          <a:lstStyle/>
          <a:p>
            <a:pPr>
              <a:buClr>
                <a:srgbClr val="000000"/>
              </a:buClr>
              <a:buFont typeface="Arial"/>
            </a:pPr>
            <a:r>
              <a:rPr lang="en-US" sz="28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Audience, Purpose, Context (APC)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A22C6-3B22-8D18-AC6F-0E60AC184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213" y="1290211"/>
            <a:ext cx="8183824" cy="3281789"/>
          </a:xfrm>
        </p:spPr>
        <p:txBody>
          <a:bodyPr/>
          <a:lstStyle/>
          <a:p>
            <a:pPr marL="76200" indent="0">
              <a:buNone/>
            </a:pPr>
            <a:r>
              <a:rPr lang="en-US" sz="1800" dirty="0"/>
              <a:t>Keep APC in mind when selecting images and drafting alt text</a:t>
            </a:r>
          </a:p>
          <a:p>
            <a:pPr marL="76200" indent="0">
              <a:buNone/>
            </a:pPr>
            <a:endParaRPr lang="en-US" sz="1400" dirty="0"/>
          </a:p>
          <a:p>
            <a:pPr marL="285750" indent="-285750">
              <a:spcBef>
                <a:spcPct val="20000"/>
              </a:spcBef>
            </a:pPr>
            <a:r>
              <a:rPr lang="en-US" sz="1800" dirty="0"/>
              <a:t>Audience: </a:t>
            </a:r>
            <a:r>
              <a:rPr lang="en-US" sz="1800" b="0" dirty="0"/>
              <a:t>Students in our courses</a:t>
            </a:r>
          </a:p>
          <a:p>
            <a:pPr lvl="1" indent="-342900">
              <a:spcBef>
                <a:spcPct val="20000"/>
              </a:spcBef>
              <a:buFont typeface="Courier New,monospace"/>
              <a:buChar char="o"/>
            </a:pPr>
            <a:r>
              <a:rPr lang="en-US" sz="1600" b="0" dirty="0"/>
              <a:t>Level of experience? Beginner, intermediate, advanced</a:t>
            </a:r>
          </a:p>
          <a:p>
            <a:pPr lvl="1" indent="-342900">
              <a:spcBef>
                <a:spcPct val="20000"/>
              </a:spcBef>
              <a:buFont typeface="Courier New,monospace"/>
              <a:buChar char="o"/>
            </a:pPr>
            <a:r>
              <a:rPr lang="en-US" sz="1600" b="0" dirty="0"/>
              <a:t>What are they coming in with and what are they leaving with?</a:t>
            </a:r>
          </a:p>
          <a:p>
            <a:pPr marL="285750" indent="-285750">
              <a:spcBef>
                <a:spcPct val="20000"/>
              </a:spcBef>
            </a:pPr>
            <a:r>
              <a:rPr lang="en-US" sz="1800" dirty="0"/>
              <a:t>Purpose: </a:t>
            </a:r>
            <a:r>
              <a:rPr lang="en-US" sz="1800" b="0" dirty="0"/>
              <a:t>What is the learning objective? </a:t>
            </a:r>
            <a:endParaRPr lang="en-US" sz="1800" b="0" dirty="0">
              <a:solidFill>
                <a:srgbClr val="000000"/>
              </a:solidFill>
            </a:endParaRPr>
          </a:p>
          <a:p>
            <a:pPr marL="742950" lvl="1" indent="-342900">
              <a:spcBef>
                <a:spcPct val="20000"/>
              </a:spcBef>
              <a:buSzPts val="2400"/>
              <a:buFont typeface="Courier New"/>
              <a:buChar char="o"/>
            </a:pPr>
            <a:r>
              <a:rPr lang="en-US" sz="1600" b="0" dirty="0"/>
              <a:t>Why am I sharing this image?</a:t>
            </a:r>
            <a:endParaRPr lang="en-US" sz="1600" b="0" dirty="0">
              <a:solidFill>
                <a:srgbClr val="000000"/>
              </a:solidFill>
            </a:endParaRPr>
          </a:p>
          <a:p>
            <a:pPr marL="742950" lvl="1" indent="-342900">
              <a:spcBef>
                <a:spcPct val="20000"/>
              </a:spcBef>
              <a:buSzPts val="2400"/>
              <a:buFont typeface="Courier New"/>
              <a:buChar char="o"/>
            </a:pPr>
            <a:r>
              <a:rPr lang="en-US" sz="1600" b="0" dirty="0"/>
              <a:t>How does this image advance the learning objective?</a:t>
            </a:r>
          </a:p>
          <a:p>
            <a:pPr marL="285750" indent="-285750">
              <a:spcBef>
                <a:spcPct val="20000"/>
              </a:spcBef>
            </a:pPr>
            <a:r>
              <a:rPr lang="en-US" sz="1800" dirty="0"/>
              <a:t>Context:</a:t>
            </a:r>
            <a:r>
              <a:rPr lang="en-US" sz="1800" b="0" dirty="0"/>
              <a:t> Where are we in the course right now?</a:t>
            </a:r>
            <a:endParaRPr lang="en-US" dirty="0"/>
          </a:p>
          <a:p>
            <a:pPr lvl="1">
              <a:spcBef>
                <a:spcPct val="20000"/>
              </a:spcBef>
              <a:buSzPts val="2400"/>
              <a:buFont typeface="Courier New,monospace"/>
              <a:buChar char="o"/>
            </a:pPr>
            <a:r>
              <a:rPr lang="en-US" sz="1600" b="0" dirty="0"/>
              <a:t>What have students been studying outside of class this week? </a:t>
            </a:r>
          </a:p>
          <a:p>
            <a:pPr lvl="1">
              <a:spcBef>
                <a:spcPct val="20000"/>
              </a:spcBef>
              <a:buSzPts val="2400"/>
              <a:buFont typeface="Courier New,monospace"/>
              <a:buChar char="o"/>
            </a:pPr>
            <a:r>
              <a:rPr lang="en-US" sz="1600" b="0" dirty="0"/>
              <a:t>Are images I'm sharing 100% new or are they somewhat familiar?</a:t>
            </a:r>
          </a:p>
          <a:p>
            <a:pPr marL="742950" lvl="1" indent="-342900">
              <a:spcBef>
                <a:spcPct val="20000"/>
              </a:spcBef>
              <a:buFont typeface="Courier New"/>
              <a:buChar char="o"/>
            </a:pPr>
            <a:endParaRPr lang="en-US" sz="1400" b="0" dirty="0"/>
          </a:p>
          <a:p>
            <a:pPr marL="285750" indent="-285750">
              <a:spcBef>
                <a:spcPct val="20000"/>
              </a:spcBef>
            </a:pPr>
            <a:endParaRPr lang="en-US" sz="1800" b="0" dirty="0"/>
          </a:p>
          <a:p>
            <a:pPr marL="7620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9714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6A1DB1-62BA-6A00-7AC7-A0B20CCC7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22" y="369285"/>
            <a:ext cx="8197109" cy="638421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sz="28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Best Practice: Add alt text to images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89A46D-5AE2-8633-BC45-292009DB3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923" y="1306287"/>
            <a:ext cx="8197114" cy="3265714"/>
          </a:xfrm>
        </p:spPr>
        <p:txBody>
          <a:bodyPr/>
          <a:lstStyle/>
          <a:p>
            <a:pPr marL="76200" indent="0">
              <a:buNone/>
            </a:pPr>
            <a:r>
              <a:rPr lang="en-US" sz="2000"/>
              <a:t>Alt text is an abbreviation for "Alternative Text"</a:t>
            </a:r>
          </a:p>
          <a:p>
            <a:pPr>
              <a:buFont typeface="Wingdings"/>
              <a:buChar char="ü"/>
            </a:pPr>
            <a:r>
              <a:rPr lang="en-US" sz="1800" b="0"/>
              <a:t>Imagine talking to a person on the phone – how would you describe the image to a person who does not see it</a:t>
            </a:r>
          </a:p>
          <a:p>
            <a:pPr>
              <a:buFont typeface="Wingdings"/>
              <a:buChar char="ü"/>
            </a:pPr>
            <a:r>
              <a:rPr lang="en-US" sz="1800" b="0"/>
              <a:t>Focus on key image details that point to meaning</a:t>
            </a:r>
          </a:p>
          <a:p>
            <a:pPr>
              <a:buFont typeface="Wingdings"/>
              <a:buChar char="ü"/>
            </a:pPr>
            <a:r>
              <a:rPr lang="en-US" sz="1800" b="0"/>
              <a:t>Keep it clear and concise – takes some practice </a:t>
            </a:r>
          </a:p>
          <a:p>
            <a:pPr>
              <a:buFont typeface="Wingdings"/>
              <a:buChar char="ü"/>
            </a:pPr>
            <a:endParaRPr lang="en-US" sz="1800" b="0"/>
          </a:p>
          <a:p>
            <a:pPr marL="76200" indent="0">
              <a:buNone/>
            </a:pPr>
            <a:r>
              <a:rPr lang="en-US" sz="2000"/>
              <a:t>Beware of AI-generated alt text; always edit it for nuance</a:t>
            </a:r>
          </a:p>
          <a:p>
            <a:pPr marL="76200" indent="0">
              <a:buNone/>
            </a:pPr>
            <a:endParaRPr lang="en-US" sz="2000"/>
          </a:p>
        </p:txBody>
      </p:sp>
      <p:pic>
        <p:nvPicPr>
          <p:cNvPr id="4" name="Picture 3" descr="Microsoft autogenerated alt text reading, &quot;Alt Text: A blue and orange backpack&quot; with two choices for content creators: &quot;Approve&quot; or &quot;Edit&quot;">
            <a:extLst>
              <a:ext uri="{FF2B5EF4-FFF2-40B4-BE49-F238E27FC236}">
                <a16:creationId xmlns:a16="http://schemas.microsoft.com/office/drawing/2014/main" id="{6F13E628-73E3-D01A-5069-54887E4AB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503" y="3849066"/>
            <a:ext cx="6124620" cy="6572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369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6A1DB1-62BA-6A00-7AC7-A0B20CCC7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22" y="369285"/>
            <a:ext cx="8197109" cy="586679"/>
          </a:xfrm>
        </p:spPr>
        <p:txBody>
          <a:bodyPr/>
          <a:lstStyle/>
          <a:p>
            <a:pPr>
              <a:buClr>
                <a:srgbClr val="000000"/>
              </a:buClr>
              <a:buFont typeface="Arial"/>
            </a:pPr>
            <a:r>
              <a:rPr lang="en-US" sz="28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Essential Tool: Alt Text Field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10E691-FBC5-CEC8-8E86-43A4438F77F4}"/>
              </a:ext>
            </a:extLst>
          </p:cNvPr>
          <p:cNvSpPr txBox="1"/>
          <p:nvPr/>
        </p:nvSpPr>
        <p:spPr>
          <a:xfrm>
            <a:off x="386782" y="1283917"/>
            <a:ext cx="81723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Open Sans"/>
              </a:rPr>
              <a:t>All authoring tools have alt text; some open automatically</a:t>
            </a:r>
          </a:p>
        </p:txBody>
      </p:sp>
      <p:sp>
        <p:nvSpPr>
          <p:cNvPr id="8" name="TextBox 7" descr="Microsoft Word">
            <a:extLst>
              <a:ext uri="{FF2B5EF4-FFF2-40B4-BE49-F238E27FC236}">
                <a16:creationId xmlns:a16="http://schemas.microsoft.com/office/drawing/2014/main" id="{CF739825-AE19-00C4-B080-96C5E5622444}"/>
              </a:ext>
            </a:extLst>
          </p:cNvPr>
          <p:cNvSpPr txBox="1"/>
          <p:nvPr/>
        </p:nvSpPr>
        <p:spPr>
          <a:xfrm>
            <a:off x="386470" y="1716869"/>
            <a:ext cx="259467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  <a:latin typeface="Open Sans"/>
              </a:rPr>
              <a:t>Microsoft Word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9" name="TextBox 8" descr="Google">
            <a:extLst>
              <a:ext uri="{FF2B5EF4-FFF2-40B4-BE49-F238E27FC236}">
                <a16:creationId xmlns:a16="http://schemas.microsoft.com/office/drawing/2014/main" id="{992B34AB-10F3-D6FC-B398-91B0C517C545}"/>
              </a:ext>
            </a:extLst>
          </p:cNvPr>
          <p:cNvSpPr txBox="1"/>
          <p:nvPr/>
        </p:nvSpPr>
        <p:spPr>
          <a:xfrm>
            <a:off x="3532578" y="1715809"/>
            <a:ext cx="2082187" cy="314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  <a:latin typeface="Open Sans"/>
              </a:rPr>
              <a:t>Google</a:t>
            </a:r>
          </a:p>
        </p:txBody>
      </p:sp>
      <p:sp>
        <p:nvSpPr>
          <p:cNvPr id="10" name="TextBox 9" descr="Canvas">
            <a:extLst>
              <a:ext uri="{FF2B5EF4-FFF2-40B4-BE49-F238E27FC236}">
                <a16:creationId xmlns:a16="http://schemas.microsoft.com/office/drawing/2014/main" id="{E2FD24CB-CF1D-0EA5-97B7-6C5E9B1FF510}"/>
              </a:ext>
            </a:extLst>
          </p:cNvPr>
          <p:cNvSpPr txBox="1"/>
          <p:nvPr/>
        </p:nvSpPr>
        <p:spPr>
          <a:xfrm>
            <a:off x="6077557" y="1716234"/>
            <a:ext cx="248155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  <a:latin typeface="Open Sans"/>
              </a:rPr>
              <a:t>Canvas</a:t>
            </a:r>
            <a:endParaRPr lang="en-US"/>
          </a:p>
        </p:txBody>
      </p:sp>
      <p:grpSp>
        <p:nvGrpSpPr>
          <p:cNvPr id="11" name="Group 10" descr="Group of three partial screenshots showing alt text fields for Microsoft Word, Google, and Canvas.">
            <a:extLst>
              <a:ext uri="{FF2B5EF4-FFF2-40B4-BE49-F238E27FC236}">
                <a16:creationId xmlns:a16="http://schemas.microsoft.com/office/drawing/2014/main" id="{CCC81B1C-5D1A-7C60-5936-45399CEFFDDD}"/>
              </a:ext>
            </a:extLst>
          </p:cNvPr>
          <p:cNvGrpSpPr/>
          <p:nvPr/>
        </p:nvGrpSpPr>
        <p:grpSpPr>
          <a:xfrm>
            <a:off x="829377" y="2148551"/>
            <a:ext cx="7815654" cy="2348804"/>
            <a:chOff x="829377" y="2148551"/>
            <a:chExt cx="7815654" cy="23488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7423157-ACB4-DD40-5018-EA2157FB21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377" y="2148551"/>
              <a:ext cx="1861106" cy="234880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F4EEC52-7970-F9C0-5E3A-41D84B8946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4848" y="2149659"/>
              <a:ext cx="2419556" cy="224842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DDEBAD1-10A0-446F-BE89-0C2BB22B4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17510" y="2207134"/>
              <a:ext cx="2027521" cy="195340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56949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6A1DB1-62BA-6A00-7AC7-A0B20CCC7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22" y="369285"/>
            <a:ext cx="8197109" cy="586679"/>
          </a:xfrm>
        </p:spPr>
        <p:txBody>
          <a:bodyPr/>
          <a:lstStyle/>
          <a:p>
            <a:pPr>
              <a:buClr>
                <a:srgbClr val="000000"/>
              </a:buClr>
              <a:buFont typeface="Arial"/>
            </a:pPr>
            <a:r>
              <a:rPr lang="en-US" sz="2800" b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Arial"/>
              </a:rPr>
              <a:t>Group related images</a:t>
            </a:r>
            <a:endParaRPr lang="en-US" sz="2800" b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10E691-FBC5-CEC8-8E86-43A4438F77F4}"/>
              </a:ext>
            </a:extLst>
          </p:cNvPr>
          <p:cNvSpPr txBox="1"/>
          <p:nvPr/>
        </p:nvSpPr>
        <p:spPr>
          <a:xfrm>
            <a:off x="427603" y="1283917"/>
            <a:ext cx="813150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Open Sans"/>
              </a:rPr>
              <a:t>Allows for one alt text ; leave alt text for </a:t>
            </a:r>
            <a:r>
              <a:rPr lang="en-US" sz="1600" b="1">
                <a:solidFill>
                  <a:schemeClr val="tx1"/>
                </a:solidFill>
                <a:latin typeface="Open Sans"/>
              </a:rPr>
              <a:t>individual images within the group</a:t>
            </a:r>
            <a:r>
              <a:rPr lang="en-US" sz="1600">
                <a:solidFill>
                  <a:schemeClr val="tx1"/>
                </a:solidFill>
                <a:latin typeface="Open Sans"/>
              </a:rPr>
              <a:t> blank</a:t>
            </a:r>
          </a:p>
        </p:txBody>
      </p:sp>
      <p:sp>
        <p:nvSpPr>
          <p:cNvPr id="8" name="TextBox 7" descr="Microsoft Word">
            <a:extLst>
              <a:ext uri="{FF2B5EF4-FFF2-40B4-BE49-F238E27FC236}">
                <a16:creationId xmlns:a16="http://schemas.microsoft.com/office/drawing/2014/main" id="{CF739825-AE19-00C4-B080-96C5E5622444}"/>
              </a:ext>
            </a:extLst>
          </p:cNvPr>
          <p:cNvSpPr txBox="1"/>
          <p:nvPr/>
        </p:nvSpPr>
        <p:spPr>
          <a:xfrm>
            <a:off x="435455" y="1716869"/>
            <a:ext cx="254568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b="1">
              <a:solidFill>
                <a:schemeClr val="tx1"/>
              </a:solidFill>
              <a:latin typeface="Open Sans"/>
            </a:endParaRPr>
          </a:p>
          <a:p>
            <a:pPr algn="ctr"/>
            <a:r>
              <a:rPr lang="en-US" b="1">
                <a:solidFill>
                  <a:schemeClr val="tx1"/>
                </a:solidFill>
                <a:latin typeface="Open Sans"/>
              </a:rPr>
              <a:t>Microsoft Word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9" name="TextBox 8" descr="Google">
            <a:extLst>
              <a:ext uri="{FF2B5EF4-FFF2-40B4-BE49-F238E27FC236}">
                <a16:creationId xmlns:a16="http://schemas.microsoft.com/office/drawing/2014/main" id="{992B34AB-10F3-D6FC-B398-91B0C517C545}"/>
              </a:ext>
            </a:extLst>
          </p:cNvPr>
          <p:cNvSpPr txBox="1"/>
          <p:nvPr/>
        </p:nvSpPr>
        <p:spPr>
          <a:xfrm>
            <a:off x="3532578" y="1715809"/>
            <a:ext cx="2082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b="1">
              <a:solidFill>
                <a:schemeClr val="tx1"/>
              </a:solidFill>
              <a:latin typeface="Open Sans"/>
            </a:endParaRPr>
          </a:p>
          <a:p>
            <a:pPr algn="ctr"/>
            <a:r>
              <a:rPr lang="en-US" b="1">
                <a:solidFill>
                  <a:schemeClr val="tx1"/>
                </a:solidFill>
                <a:latin typeface="Open Sans"/>
              </a:rPr>
              <a:t>Google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 descr="Canvas">
            <a:extLst>
              <a:ext uri="{FF2B5EF4-FFF2-40B4-BE49-F238E27FC236}">
                <a16:creationId xmlns:a16="http://schemas.microsoft.com/office/drawing/2014/main" id="{E2FD24CB-CF1D-0EA5-97B7-6C5E9B1FF510}"/>
              </a:ext>
            </a:extLst>
          </p:cNvPr>
          <p:cNvSpPr txBox="1"/>
          <p:nvPr/>
        </p:nvSpPr>
        <p:spPr>
          <a:xfrm>
            <a:off x="6077557" y="1716234"/>
            <a:ext cx="248155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b="1">
              <a:solidFill>
                <a:schemeClr val="tx1"/>
              </a:solidFill>
              <a:latin typeface="Open Sans"/>
            </a:endParaRPr>
          </a:p>
          <a:p>
            <a:pPr algn="ctr"/>
            <a:r>
              <a:rPr lang="en-US" b="1">
                <a:solidFill>
                  <a:schemeClr val="tx1"/>
                </a:solidFill>
                <a:latin typeface="Open Sans"/>
              </a:rPr>
              <a:t>Canvas</a:t>
            </a: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 descr="Three partial screenshots of Alt Text tools in MS Word, Google, and Canvas">
            <a:extLst>
              <a:ext uri="{FF2B5EF4-FFF2-40B4-BE49-F238E27FC236}">
                <a16:creationId xmlns:a16="http://schemas.microsoft.com/office/drawing/2014/main" id="{6EA3431C-E41F-8DF7-46E2-DD0DED114BCA}"/>
              </a:ext>
            </a:extLst>
          </p:cNvPr>
          <p:cNvGrpSpPr/>
          <p:nvPr/>
        </p:nvGrpSpPr>
        <p:grpSpPr>
          <a:xfrm>
            <a:off x="747734" y="2417972"/>
            <a:ext cx="7815654" cy="2348804"/>
            <a:chOff x="747734" y="2417972"/>
            <a:chExt cx="7815654" cy="23488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7423157-ACB4-DD40-5018-EA2157FB21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7734" y="2417972"/>
              <a:ext cx="1861106" cy="234880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F4EEC52-7970-F9C0-5E3A-41D84B8946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43205" y="2419080"/>
              <a:ext cx="2419556" cy="224842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DDEBAD1-10A0-446F-BE89-0C2BB22B4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35867" y="2476555"/>
              <a:ext cx="2027521" cy="195340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63175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B6DE8-8934-8035-F450-82F8C1902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3C0BAA-4144-3BEF-FCEE-639959A31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65" y="369285"/>
            <a:ext cx="8197109" cy="615157"/>
          </a:xfrm>
        </p:spPr>
        <p:txBody>
          <a:bodyPr lIns="91440" tIns="45720" rIns="91440" bIns="45720" anchor="b"/>
          <a:lstStyle/>
          <a:p>
            <a:r>
              <a:rPr lang="en-US" sz="28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Caution: AI-generated Alternative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FD64B-DC25-92E2-A448-C7A7C09F13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507" y="1209174"/>
            <a:ext cx="8277530" cy="425458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Always review AI-generated alt text and edit it for accuracy and nuance.</a:t>
            </a:r>
          </a:p>
          <a:p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772292-2054-A78F-A5A5-F6DC49C8C5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5066" y="1720165"/>
            <a:ext cx="8197114" cy="2851835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n-US"/>
          </a:p>
        </p:txBody>
      </p:sp>
      <p:pic>
        <p:nvPicPr>
          <p:cNvPr id="4" name="Picture 3" descr="A screenshot showing the Table of Contents make from structured headings in a Google Doc.">
            <a:extLst>
              <a:ext uri="{FF2B5EF4-FFF2-40B4-BE49-F238E27FC236}">
                <a16:creationId xmlns:a16="http://schemas.microsoft.com/office/drawing/2014/main" id="{D22B5BF4-9F60-A5F8-8488-CBB2B0BC4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" y="1914526"/>
            <a:ext cx="1531146" cy="20859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 descr="A screenshot of the incorrect AI-generated alt text that reads &quot;A screenshow of a cell phone. AI-generated content may be incorrect.&quot;">
            <a:extLst>
              <a:ext uri="{FF2B5EF4-FFF2-40B4-BE49-F238E27FC236}">
                <a16:creationId xmlns:a16="http://schemas.microsoft.com/office/drawing/2014/main" id="{007ED835-E42D-CA47-4A5C-08DC4B636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944" y="2183605"/>
            <a:ext cx="1804989" cy="22121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 descr="A partial screenshowt of Microsofts Accessibility Assistant that says, &quot;Review auto-generated alt text 17.&quot;&#10;&#10;">
            <a:extLst>
              <a:ext uri="{FF2B5EF4-FFF2-40B4-BE49-F238E27FC236}">
                <a16:creationId xmlns:a16="http://schemas.microsoft.com/office/drawing/2014/main" id="{6E814FD0-E5B1-3D96-C4C3-088C8292F3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0162" y="2185986"/>
            <a:ext cx="2909889" cy="6858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 descr="A screenshot of incorrect AI-generated alt text that reads &quot;Alt Text: A close-up of a text.&quot;&#10;&#10;">
            <a:extLst>
              <a:ext uri="{FF2B5EF4-FFF2-40B4-BE49-F238E27FC236}">
                <a16:creationId xmlns:a16="http://schemas.microsoft.com/office/drawing/2014/main" id="{E1A10839-7480-C278-47C4-E2196D2F03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0161" y="3290886"/>
            <a:ext cx="2902747" cy="7119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2868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CABA5-6599-31D6-CDA3-8DD13684C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22" y="369286"/>
            <a:ext cx="8197109" cy="570340"/>
          </a:xfrm>
        </p:spPr>
        <p:txBody>
          <a:bodyPr lIns="91440" tIns="45720" rIns="91440" bIns="45720" anchor="b"/>
          <a:lstStyle/>
          <a:p>
            <a:r>
              <a:rPr lang="en-US" sz="28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Tool for drafting Alt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DB346-5C5F-D58D-2F9D-2768A7A21F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923" y="1715289"/>
            <a:ext cx="5423156" cy="2989142"/>
          </a:xfrm>
        </p:spPr>
        <p:txBody>
          <a:bodyPr/>
          <a:lstStyle/>
          <a:p>
            <a:pPr marL="0" indent="0">
              <a:buNone/>
            </a:pPr>
            <a:r>
              <a:rPr lang="en-US" sz="2000" b="0">
                <a:solidFill>
                  <a:schemeClr val="tx1"/>
                </a:solidFill>
              </a:rPr>
              <a:t>This tool has a lot of potential, but it’s important to learn the basics of creating alt text yourself before relying on a tool.</a:t>
            </a:r>
          </a:p>
          <a:p>
            <a:pPr marL="0" indent="0">
              <a:buNone/>
            </a:pPr>
            <a:endParaRPr lang="en-US" sz="2000" b="0">
              <a:solidFill>
                <a:schemeClr val="tx1"/>
              </a:solidFill>
            </a:endParaRPr>
          </a:p>
          <a:p>
            <a:r>
              <a:rPr lang="en-US" sz="2000" b="0">
                <a:solidFill>
                  <a:schemeClr val="tx1"/>
                </a:solidFill>
              </a:rPr>
              <a:t>Upload an image</a:t>
            </a:r>
          </a:p>
          <a:p>
            <a:r>
              <a:rPr lang="en-US" sz="2000" b="0">
                <a:solidFill>
                  <a:schemeClr val="tx1"/>
                </a:solidFill>
              </a:rPr>
              <a:t>Add relevant details that point to context &amp; meaning</a:t>
            </a:r>
          </a:p>
          <a:p>
            <a:r>
              <a:rPr lang="en-US" sz="2000" b="0">
                <a:solidFill>
                  <a:schemeClr val="tx1"/>
                </a:solidFill>
              </a:rPr>
              <a:t>Select “Create Image Details”</a:t>
            </a:r>
          </a:p>
          <a:p>
            <a:r>
              <a:rPr lang="en-US" sz="2000" b="0">
                <a:solidFill>
                  <a:schemeClr val="tx1"/>
                </a:solidFill>
              </a:rPr>
              <a:t>Carefully review and edit</a:t>
            </a:r>
          </a:p>
          <a:p>
            <a:pPr marL="0" indent="0">
              <a:buNone/>
            </a:pPr>
            <a:endParaRPr lang="en-US" sz="2000" b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000" b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BEAE0-89F9-5C7E-1C5E-E8294CCD81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0375" y="1236017"/>
            <a:ext cx="5410704" cy="37206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Uni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ASU Image Accessibility Creator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eenshot of Arizona State University's Image Accessibility Creator.">
            <a:extLst>
              <a:ext uri="{FF2B5EF4-FFF2-40B4-BE49-F238E27FC236}">
                <a16:creationId xmlns:a16="http://schemas.microsoft.com/office/drawing/2014/main" id="{7E953109-DEB2-0860-D33B-F051AC0CF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653" y="1027911"/>
            <a:ext cx="2710997" cy="33158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11003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0e758d-def3-4a1a-8770-daffec47c61f" xsi:nil="true"/>
    <lcf76f155ced4ddcb4097134ff3c332f xmlns="51d4e168-096c-4186-aeb2-10911810747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713670E947524693AAD2DE84EC3B8A" ma:contentTypeVersion="13" ma:contentTypeDescription="Create a new document." ma:contentTypeScope="" ma:versionID="c91b4f54e54fca53f6f7fb5b5a9f93a1">
  <xsd:schema xmlns:xsd="http://www.w3.org/2001/XMLSchema" xmlns:xs="http://www.w3.org/2001/XMLSchema" xmlns:p="http://schemas.microsoft.com/office/2006/metadata/properties" xmlns:ns2="51d4e168-096c-4186-aeb2-109118107472" xmlns:ns3="8e0e758d-def3-4a1a-8770-daffec47c61f" targetNamespace="http://schemas.microsoft.com/office/2006/metadata/properties" ma:root="true" ma:fieldsID="899c90381729587045c193616f31daa8" ns2:_="" ns3:_="">
    <xsd:import namespace="51d4e168-096c-4186-aeb2-109118107472"/>
    <xsd:import namespace="8e0e758d-def3-4a1a-8770-daffec47c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4e168-096c-4186-aeb2-1091181074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20148b9-20a4-48a0-acba-ba52d68a37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0e758d-def3-4a1a-8770-daffec47c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15c9a12-3d99-49f5-abe6-aac9ba49903e}" ma:internalName="TaxCatchAll" ma:showField="CatchAllData" ma:web="8e0e758d-def3-4a1a-8770-daffec47c6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E70921-46D8-4354-8813-5264239DB2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762354-3BA6-4BCA-89BB-BAEFA970E4D6}">
  <ds:schemaRefs>
    <ds:schemaRef ds:uri="http://www.w3.org/XML/1998/namespace"/>
    <ds:schemaRef ds:uri="51d4e168-096c-4186-aeb2-109118107472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8e0e758d-def3-4a1a-8770-daffec47c61f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B5F11DC-4DC6-4A40-BF6E-09A5B03B21CA}">
  <ds:schemaRefs>
    <ds:schemaRef ds:uri="51d4e168-096c-4186-aeb2-109118107472"/>
    <ds:schemaRef ds:uri="8e0e758d-def3-4a1a-8770-daffec47c61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1202</Words>
  <Application>Microsoft Office PowerPoint</Application>
  <PresentationFormat>On-screen Show (16:9)</PresentationFormat>
  <Paragraphs>143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Custom Design</vt:lpstr>
      <vt:lpstr>1_Custom Design</vt:lpstr>
      <vt:lpstr> Accessibility POP Session 3:  Simple Alternative Text  Spring POP sessions 2026</vt:lpstr>
      <vt:lpstr>Agenda for each Accessibility POP session</vt:lpstr>
      <vt:lpstr>What is Digital Accessibility?</vt:lpstr>
      <vt:lpstr>Audience, Purpose, Context (APC)</vt:lpstr>
      <vt:lpstr>Best Practice: Add alt text to images</vt:lpstr>
      <vt:lpstr>Essential Tool: Alt Text Field</vt:lpstr>
      <vt:lpstr>Group related images</vt:lpstr>
      <vt:lpstr>Caution: AI-generated Alternative Text</vt:lpstr>
      <vt:lpstr>New Tool for drafting Alt Text</vt:lpstr>
      <vt:lpstr>Activity: Try 1 of 3 Easy Tasks</vt:lpstr>
      <vt:lpstr> April 29: Accessible Slide Design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Starting an Accessibility Journey: Tips for Everyday Tasks</dc:title>
  <dc:creator>Mary-Colleen Jenkins</dc:creator>
  <cp:keywords>Accessibility</cp:keywords>
  <cp:lastModifiedBy>Mary-Colleen Jenkins</cp:lastModifiedBy>
  <cp:revision>93</cp:revision>
  <cp:lastPrinted>2025-10-22T15:00:57Z</cp:lastPrinted>
  <dcterms:created xsi:type="dcterms:W3CDTF">2014-10-14T00:51:43Z</dcterms:created>
  <dcterms:modified xsi:type="dcterms:W3CDTF">2026-04-28T16:59:37Z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5BA7A046-AC81-4898-8CD6-09DF1818EA72</vt:lpwstr>
  </property>
  <property fmtid="{D5CDD505-2E9C-101B-9397-08002B2CF9AE}" pid="3" name="ArticulatePath">
    <vt:lpwstr>BLANK Deck_Anna Marie Style</vt:lpwstr>
  </property>
  <property fmtid="{D5CDD505-2E9C-101B-9397-08002B2CF9AE}" pid="4" name="ContentTypeId">
    <vt:lpwstr>0x0101003D713670E947524693AAD2DE84EC3B8A</vt:lpwstr>
  </property>
  <property fmtid="{D5CDD505-2E9C-101B-9397-08002B2CF9AE}" pid="5" name="MediaServiceImageTags">
    <vt:lpwstr/>
  </property>
</Properties>
</file>