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4"/>
    <p:sldMasterId id="2147483667" r:id="rId5"/>
    <p:sldMasterId id="2147483652" r:id="rId6"/>
  </p:sldMasterIdLst>
  <p:notesMasterIdLst>
    <p:notesMasterId r:id="rId18"/>
  </p:notesMasterIdLst>
  <p:sldIdLst>
    <p:sldId id="2430" r:id="rId7"/>
    <p:sldId id="2429" r:id="rId8"/>
    <p:sldId id="2413" r:id="rId9"/>
    <p:sldId id="325" r:id="rId10"/>
    <p:sldId id="370" r:id="rId11"/>
    <p:sldId id="2447" r:id="rId12"/>
    <p:sldId id="2448" r:id="rId13"/>
    <p:sldId id="372" r:id="rId14"/>
    <p:sldId id="2411" r:id="rId15"/>
    <p:sldId id="2438" r:id="rId16"/>
    <p:sldId id="2446" r:id="rId17"/>
  </p:sldIdLst>
  <p:sldSz cx="9144000" cy="5143500" type="screen16x9"/>
  <p:notesSz cx="6858000" cy="9144000"/>
  <p:custDataLst>
    <p:tags r:id="rId1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005C"/>
    <a:srgbClr val="E2CA9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1620"/>
        <p:guide pos="286"/>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6379C4-8FC0-449D-A257-657B7A662274}" type="datetimeFigureOut">
              <a:rPr lang="en-US" smtClean="0"/>
              <a:t>4/15/2026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42498D-4A03-48C8-9842-6FAE5463D6FD}" type="slidenum">
              <a:rPr lang="en-US" smtClean="0"/>
              <a:t>‹#›</a:t>
            </a:fld>
            <a:endParaRPr lang="en-US"/>
          </a:p>
        </p:txBody>
      </p:sp>
    </p:spTree>
    <p:extLst>
      <p:ext uri="{BB962C8B-B14F-4D97-AF65-F5344CB8AC3E}">
        <p14:creationId xmlns:p14="http://schemas.microsoft.com/office/powerpoint/2010/main" val="3294165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linktr.ee/a11ylinksuw"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a:spLocks noGrp="1" noRot="1" noChangeAspect="1"/>
          </p:cNvSpPr>
          <p:nvPr>
            <p:ph type="sldImg" idx="2"/>
          </p:nvPr>
        </p:nvSpPr>
        <p:spPr>
          <a:xfrm>
            <a:off x="735013" y="1173163"/>
            <a:ext cx="5629275" cy="31670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2" name="Google Shape;92;p1:notes"/>
          <p:cNvSpPr txBox="1">
            <a:spLocks noGrp="1"/>
          </p:cNvSpPr>
          <p:nvPr>
            <p:ph type="body" idx="1"/>
          </p:nvPr>
        </p:nvSpPr>
        <p:spPr>
          <a:xfrm>
            <a:off x="709930" y="4516676"/>
            <a:ext cx="5679440" cy="3695462"/>
          </a:xfrm>
          <a:prstGeom prst="rect">
            <a:avLst/>
          </a:prstGeom>
          <a:noFill/>
          <a:ln>
            <a:noFill/>
          </a:ln>
        </p:spPr>
        <p:txBody>
          <a:bodyPr spcFirstLastPara="1" wrap="square" lIns="94191" tIns="47083" rIns="94191" bIns="47083" anchor="t" anchorCtr="0">
            <a:noAutofit/>
          </a:bodyPr>
          <a:lstStyle/>
          <a:p>
            <a:pPr marL="0" indent="0"/>
            <a:endParaRPr/>
          </a:p>
        </p:txBody>
      </p:sp>
      <p:sp>
        <p:nvSpPr>
          <p:cNvPr id="93" name="Google Shape;93;p1:notes"/>
          <p:cNvSpPr txBox="1">
            <a:spLocks noGrp="1"/>
          </p:cNvSpPr>
          <p:nvPr>
            <p:ph type="dt" idx="10"/>
          </p:nvPr>
        </p:nvSpPr>
        <p:spPr>
          <a:xfrm>
            <a:off x="4021294" y="1"/>
            <a:ext cx="3076363" cy="470895"/>
          </a:xfrm>
          <a:prstGeom prst="rect">
            <a:avLst/>
          </a:prstGeom>
          <a:noFill/>
          <a:ln>
            <a:noFill/>
          </a:ln>
        </p:spPr>
        <p:txBody>
          <a:bodyPr spcFirstLastPara="1" wrap="square" lIns="94191" tIns="47083" rIns="94191" bIns="47083" anchor="t" anchorCtr="0">
            <a:noAutofit/>
          </a:bodyPr>
          <a:lstStyle/>
          <a:p>
            <a:fld id="{B398A7B5-7258-407E-ADC1-C7402B1804C9}" type="datetime1">
              <a:rPr lang="en-US" smtClean="0"/>
              <a:t>4/15/2026</a:t>
            </a:fld>
            <a:endParaRPr/>
          </a:p>
        </p:txBody>
      </p:sp>
      <p:sp>
        <p:nvSpPr>
          <p:cNvPr id="94" name="Google Shape;94;p1:notes"/>
          <p:cNvSpPr txBox="1">
            <a:spLocks noGrp="1"/>
          </p:cNvSpPr>
          <p:nvPr>
            <p:ph type="ftr" idx="11"/>
          </p:nvPr>
        </p:nvSpPr>
        <p:spPr>
          <a:xfrm>
            <a:off x="0" y="8914407"/>
            <a:ext cx="3076363" cy="470894"/>
          </a:xfrm>
          <a:prstGeom prst="rect">
            <a:avLst/>
          </a:prstGeom>
          <a:noFill/>
          <a:ln>
            <a:noFill/>
          </a:ln>
        </p:spPr>
        <p:txBody>
          <a:bodyPr spcFirstLastPara="1" wrap="square" lIns="94191" tIns="47083" rIns="94191" bIns="47083" anchor="b" anchorCtr="0">
            <a:noAutofit/>
          </a:bodyPr>
          <a:lstStyle/>
          <a:p>
            <a:r>
              <a:rPr lang="en-US"/>
              <a:t>Questions? Contact Mary-Colleen Jenkins | mcj6@uw.edu</a:t>
            </a:r>
            <a:endParaRPr/>
          </a:p>
        </p:txBody>
      </p:sp>
      <p:sp>
        <p:nvSpPr>
          <p:cNvPr id="95" name="Google Shape;95;p1:notes"/>
          <p:cNvSpPr txBox="1">
            <a:spLocks noGrp="1"/>
          </p:cNvSpPr>
          <p:nvPr>
            <p:ph type="hdr" idx="3"/>
          </p:nvPr>
        </p:nvSpPr>
        <p:spPr>
          <a:xfrm>
            <a:off x="0" y="1"/>
            <a:ext cx="3076363" cy="470895"/>
          </a:xfrm>
          <a:prstGeom prst="rect">
            <a:avLst/>
          </a:prstGeom>
          <a:noFill/>
          <a:ln>
            <a:noFill/>
          </a:ln>
        </p:spPr>
        <p:txBody>
          <a:bodyPr spcFirstLastPara="1" wrap="square" lIns="94191" tIns="47083" rIns="94191" bIns="47083" anchor="t" anchorCtr="0">
            <a:noAutofit/>
          </a:bodyPr>
          <a:lstStyle/>
          <a:p>
            <a:r>
              <a:rPr lang="en-US"/>
              <a:t>Accessibility Tips for Everyday Tasks (Student Services)</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AEF072-6F85-6842-BE31-8273735975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6EF68D-BB28-BB5D-CD89-F1F199CB8B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79AA8A-515E-99E0-8E07-2CE8506E73F4}"/>
              </a:ext>
            </a:extLst>
          </p:cNvPr>
          <p:cNvSpPr>
            <a:spLocks noGrp="1"/>
          </p:cNvSpPr>
          <p:nvPr>
            <p:ph type="body" idx="1"/>
          </p:nvPr>
        </p:nvSpPr>
        <p:spPr/>
        <p:txBody>
          <a:bodyPr/>
          <a:lstStyle/>
          <a:p>
            <a:pPr marL="0" indent="0">
              <a:buNone/>
            </a:pPr>
            <a:r>
              <a:rPr lang="en-US" sz="1400" b="0" cap="small">
                <a:solidFill>
                  <a:schemeClr val="bg2"/>
                </a:solidFill>
                <a:latin typeface="Encode Sans"/>
                <a:ea typeface="Encode Sans"/>
                <a:cs typeface="Encode Sans"/>
                <a:sym typeface="Encode Sans"/>
              </a:rPr>
              <a:t>Why is digital accessibility important?</a:t>
            </a:r>
          </a:p>
          <a:p>
            <a:pPr marL="0" indent="0">
              <a:buNone/>
            </a:pPr>
            <a:endParaRPr lang="en-US" sz="1400" b="0" cap="small">
              <a:solidFill>
                <a:schemeClr val="bg2"/>
              </a:solidFill>
              <a:latin typeface="Encode Sans"/>
              <a:sym typeface="Encode Sans"/>
            </a:endParaRPr>
          </a:p>
          <a:p>
            <a:pPr marL="0" indent="0">
              <a:buNone/>
            </a:pPr>
            <a:r>
              <a:rPr lang="en-US" sz="1400" b="0">
                <a:solidFill>
                  <a:schemeClr val="tx1"/>
                </a:solidFill>
              </a:rPr>
              <a:t>Our Students &amp; Colleagues</a:t>
            </a:r>
          </a:p>
          <a:p>
            <a:r>
              <a:rPr lang="en-US" sz="1200" b="0">
                <a:solidFill>
                  <a:schemeClr val="tx1"/>
                </a:solidFill>
                <a:latin typeface="Open Sans"/>
                <a:ea typeface="Open Sans"/>
                <a:cs typeface="Open Sans"/>
              </a:rPr>
              <a:t>Ensuring that students with disabilities have full access to our course materials </a:t>
            </a:r>
          </a:p>
          <a:p>
            <a:r>
              <a:rPr lang="en-US" sz="1200" b="0">
                <a:solidFill>
                  <a:schemeClr val="tx1"/>
                </a:solidFill>
                <a:latin typeface="Open Sans"/>
                <a:ea typeface="Open Sans"/>
                <a:cs typeface="Open Sans"/>
              </a:rPr>
              <a:t>Ensuring that colleagues with disabilities can fully engage with our content</a:t>
            </a:r>
          </a:p>
          <a:p>
            <a:r>
              <a:rPr lang="en-US" sz="1200" b="0">
                <a:solidFill>
                  <a:schemeClr val="tx1"/>
                </a:solidFill>
              </a:rPr>
              <a:t>Building stronger, more inclusive digital content for all users</a:t>
            </a:r>
          </a:p>
          <a:p>
            <a:pPr marL="0" indent="0">
              <a:buNone/>
            </a:pPr>
            <a:endParaRPr lang="en-US" sz="1600" b="0">
              <a:solidFill>
                <a:schemeClr val="tx1"/>
              </a:solidFill>
            </a:endParaRPr>
          </a:p>
          <a:p>
            <a:pPr marL="0" indent="0">
              <a:buNone/>
            </a:pPr>
            <a:r>
              <a:rPr lang="en-US" sz="1400" b="0">
                <a:solidFill>
                  <a:schemeClr val="tx1"/>
                </a:solidFill>
              </a:rPr>
              <a:t>UW’s Mission</a:t>
            </a:r>
          </a:p>
          <a:p>
            <a:r>
              <a:rPr lang="en-US" sz="1200" b="0">
                <a:solidFill>
                  <a:schemeClr val="tx1"/>
                </a:solidFill>
              </a:rPr>
              <a:t>Preservation, advancement, and dissemination of knowledge</a:t>
            </a:r>
          </a:p>
          <a:p>
            <a:r>
              <a:rPr lang="en-US" sz="1200" b="0">
                <a:solidFill>
                  <a:schemeClr val="tx1"/>
                </a:solidFill>
              </a:rPr>
              <a:t>Serving the public good through education and discovery</a:t>
            </a:r>
          </a:p>
          <a:p>
            <a:endParaRPr lang="en-US" sz="1400" b="0">
              <a:solidFill>
                <a:schemeClr val="tx1"/>
              </a:solidFill>
            </a:endParaRPr>
          </a:p>
          <a:p>
            <a:pPr marL="0" indent="0">
              <a:buNone/>
            </a:pPr>
            <a:r>
              <a:rPr lang="en-US" sz="1400" b="0">
                <a:solidFill>
                  <a:schemeClr val="tx1"/>
                </a:solidFill>
              </a:rPr>
              <a:t>Newly updated Americans with Disabilities Act (ADA) Rule</a:t>
            </a:r>
          </a:p>
          <a:p>
            <a:r>
              <a:rPr lang="en-US" sz="1200" b="0">
                <a:solidFill>
                  <a:schemeClr val="tx1"/>
                </a:solidFill>
              </a:rPr>
              <a:t>All public institutions and universities must make digital content, including academic course content, accessible by April 24, 2026.</a:t>
            </a:r>
          </a:p>
          <a:p>
            <a:pPr marL="0" indent="0">
              <a:buNone/>
            </a:pPr>
            <a:endParaRPr lang="en-US" sz="1200" b="0">
              <a:solidFill>
                <a:schemeClr val="tx1"/>
              </a:solidFill>
            </a:endParaRPr>
          </a:p>
          <a:p>
            <a:pPr marL="0" indent="0">
              <a:buNone/>
            </a:pPr>
            <a:r>
              <a:rPr lang="en-US" sz="1200" b="0">
                <a:solidFill>
                  <a:schemeClr val="tx1"/>
                </a:solidFill>
              </a:rPr>
              <a:t>We all create online content. When we learn basic skills to make our digital content accessible, we reduce barriers. Accessible content is essential for some; helpful for everyone:</a:t>
            </a:r>
          </a:p>
          <a:p>
            <a:pPr marL="0" indent="0">
              <a:buNone/>
            </a:pPr>
            <a:endParaRPr lang="en-US" sz="1200" b="0">
              <a:solidFill>
                <a:schemeClr val="tx1"/>
              </a:solidFill>
            </a:endParaRPr>
          </a:p>
          <a:p>
            <a:r>
              <a:rPr lang="en-US" sz="1200" b="0">
                <a:solidFill>
                  <a:schemeClr val="tx1"/>
                </a:solidFill>
              </a:rPr>
              <a:t>Disabled students and colleagues</a:t>
            </a:r>
          </a:p>
          <a:p>
            <a:r>
              <a:rPr lang="en-US" sz="1200" b="0">
                <a:solidFill>
                  <a:schemeClr val="tx1"/>
                </a:solidFill>
              </a:rPr>
              <a:t>Neurodivergent students and colleagues</a:t>
            </a:r>
          </a:p>
          <a:p>
            <a:r>
              <a:rPr lang="en-US" sz="1200" b="0">
                <a:solidFill>
                  <a:schemeClr val="tx1"/>
                </a:solidFill>
              </a:rPr>
              <a:t>Readers who are experiencing stress or anxiety</a:t>
            </a:r>
          </a:p>
          <a:p>
            <a:r>
              <a:rPr lang="en-US" sz="1200" b="0">
                <a:solidFill>
                  <a:schemeClr val="tx1"/>
                </a:solidFill>
              </a:rPr>
              <a:t>Readers who are multitasking</a:t>
            </a:r>
          </a:p>
          <a:p>
            <a:r>
              <a:rPr lang="en-US" sz="1200" b="0">
                <a:solidFill>
                  <a:schemeClr val="tx1"/>
                </a:solidFill>
              </a:rPr>
              <a:t>Readers with low- or unstable internet access</a:t>
            </a:r>
          </a:p>
          <a:p>
            <a:r>
              <a:rPr lang="en-US" sz="1200" b="0">
                <a:solidFill>
                  <a:schemeClr val="tx1"/>
                </a:solidFill>
              </a:rPr>
              <a:t>English Language Learners</a:t>
            </a:r>
          </a:p>
          <a:p>
            <a:endParaRPr lang="en-US"/>
          </a:p>
        </p:txBody>
      </p:sp>
      <p:sp>
        <p:nvSpPr>
          <p:cNvPr id="4" name="Header Placeholder 3">
            <a:extLst>
              <a:ext uri="{FF2B5EF4-FFF2-40B4-BE49-F238E27FC236}">
                <a16:creationId xmlns:a16="http://schemas.microsoft.com/office/drawing/2014/main" id="{FC32CA60-0A38-CF6D-0F94-54E57D3435D2}"/>
              </a:ext>
            </a:extLst>
          </p:cNvPr>
          <p:cNvSpPr>
            <a:spLocks noGrp="1"/>
          </p:cNvSpPr>
          <p:nvPr>
            <p:ph type="hdr" idx="2"/>
          </p:nvPr>
        </p:nvSpPr>
        <p:spPr/>
        <p:txBody>
          <a:bodyPr/>
          <a:lstStyle/>
          <a:p>
            <a:r>
              <a:rPr lang="en-US"/>
              <a:t>Accessibility Tips for Everyday Tasks (Student Services)</a:t>
            </a:r>
          </a:p>
        </p:txBody>
      </p:sp>
      <p:sp>
        <p:nvSpPr>
          <p:cNvPr id="5" name="Date Placeholder 4">
            <a:extLst>
              <a:ext uri="{FF2B5EF4-FFF2-40B4-BE49-F238E27FC236}">
                <a16:creationId xmlns:a16="http://schemas.microsoft.com/office/drawing/2014/main" id="{4625897C-0136-EA13-2FE8-692412467AFB}"/>
              </a:ext>
            </a:extLst>
          </p:cNvPr>
          <p:cNvSpPr>
            <a:spLocks noGrp="1"/>
          </p:cNvSpPr>
          <p:nvPr>
            <p:ph type="dt" idx="10"/>
          </p:nvPr>
        </p:nvSpPr>
        <p:spPr/>
        <p:txBody>
          <a:bodyPr/>
          <a:lstStyle/>
          <a:p>
            <a:fld id="{2D0D74E3-3A7B-423D-B7E2-9D206155C8ED}" type="datetime1">
              <a:rPr lang="en-US" smtClean="0"/>
              <a:t>4/15/2026</a:t>
            </a:fld>
            <a:endParaRPr lang="en-US"/>
          </a:p>
        </p:txBody>
      </p:sp>
      <p:sp>
        <p:nvSpPr>
          <p:cNvPr id="6" name="Footer Placeholder 5">
            <a:extLst>
              <a:ext uri="{FF2B5EF4-FFF2-40B4-BE49-F238E27FC236}">
                <a16:creationId xmlns:a16="http://schemas.microsoft.com/office/drawing/2014/main" id="{C840E1BB-32E4-9079-59C0-9BCEDBCE000C}"/>
              </a:ext>
            </a:extLst>
          </p:cNvPr>
          <p:cNvSpPr>
            <a:spLocks noGrp="1"/>
          </p:cNvSpPr>
          <p:nvPr>
            <p:ph type="ftr" idx="11"/>
          </p:nvPr>
        </p:nvSpPr>
        <p:spPr/>
        <p:txBody>
          <a:bodyPr/>
          <a:lstStyle/>
          <a:p>
            <a:r>
              <a:rPr lang="en-US"/>
              <a:t>Questions? Contact Mary-Colleen Jenkins | mcj6@uw.edu</a:t>
            </a:r>
          </a:p>
        </p:txBody>
      </p:sp>
      <p:sp>
        <p:nvSpPr>
          <p:cNvPr id="7" name="Slide Number Placeholder 6">
            <a:extLst>
              <a:ext uri="{FF2B5EF4-FFF2-40B4-BE49-F238E27FC236}">
                <a16:creationId xmlns:a16="http://schemas.microsoft.com/office/drawing/2014/main" id="{E4178A41-F1BE-C69B-7D11-60243B02885D}"/>
              </a:ext>
            </a:extLst>
          </p:cNvPr>
          <p:cNvSpPr>
            <a:spLocks noGrp="1"/>
          </p:cNvSpPr>
          <p:nvPr>
            <p:ph type="sldNum" idx="12"/>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3</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83911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1092" indent="0"/>
            <a:r>
              <a:rPr lang="en-US" sz="2500"/>
              <a:t>Authoring tools like Word, Google, Substack, etc. have style tools in the tool bar</a:t>
            </a:r>
          </a:p>
          <a:p>
            <a:pPr marL="231092" indent="0"/>
            <a:r>
              <a:rPr lang="en-US" sz="2500"/>
              <a:t>Assistive technology cannot recognize unstructured headings </a:t>
            </a:r>
          </a:p>
          <a:p>
            <a:pPr marL="577729" indent="-346638">
              <a:buFont typeface="Arial" panose="020B0604020202020204" pitchFamily="34" charset="0"/>
              <a:buChar char="•"/>
            </a:pPr>
            <a:r>
              <a:rPr lang="en-US" sz="2100"/>
              <a:t>Created by manually increasing font size</a:t>
            </a:r>
          </a:p>
          <a:p>
            <a:pPr marL="577729" indent="-346638">
              <a:buFont typeface="Arial" panose="020B0604020202020204" pitchFamily="34" charset="0"/>
              <a:buChar char="•"/>
            </a:pPr>
            <a:r>
              <a:rPr lang="en-US" sz="2100"/>
              <a:t>Created by manually bolding, underlining, or italicizing text</a:t>
            </a:r>
          </a:p>
          <a:p>
            <a:pPr marL="231092" indent="0"/>
            <a:endParaRPr lang="en-US" sz="2100"/>
          </a:p>
          <a:p>
            <a:pPr marL="231092" indent="0"/>
            <a:r>
              <a:rPr lang="en-US" sz="2100"/>
              <a:t>Other benefits for structured headings = ability to auto generate Tables of Contents, easier skimming and scanning by busy readers, creates navigation for audio files of text, improved formatting</a:t>
            </a:r>
          </a:p>
          <a:p>
            <a:pPr lvl="1">
              <a:buFont typeface="Arial" panose="020B0604020202020204" pitchFamily="34" charset="0"/>
              <a:buChar char="•"/>
            </a:pPr>
            <a:endParaRPr lang="en-US" sz="2100"/>
          </a:p>
          <a:p>
            <a:pPr marL="693275" lvl="1" indent="0"/>
            <a:endParaRPr lang="en-US" sz="2100"/>
          </a:p>
          <a:p>
            <a:pPr lvl="1">
              <a:buFont typeface="Arial" panose="020B0604020202020204" pitchFamily="34" charset="0"/>
              <a:buChar char="•"/>
            </a:pPr>
            <a:endParaRPr lang="en-US" sz="2100"/>
          </a:p>
          <a:p>
            <a:pPr lvl="1">
              <a:buFont typeface="Arial" panose="020B0604020202020204" pitchFamily="34" charset="0"/>
              <a:buChar char="•"/>
            </a:pPr>
            <a:endParaRPr lang="en-US" sz="2100"/>
          </a:p>
          <a:p>
            <a:endParaRPr lang="en-US"/>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latin typeface="Calibri"/>
                <a:ea typeface="Calibri"/>
                <a:cs typeface="Calibri"/>
                <a:sym typeface="Calibri"/>
              </a:rPr>
              <a:pPr algn="r"/>
              <a:t>4</a:t>
            </a:fld>
            <a:endParaRPr lang="en-US" sz="1200">
              <a:solidFill>
                <a:schemeClr val="dk1"/>
              </a:solidFill>
              <a:latin typeface="Calibri"/>
              <a:ea typeface="Calibri"/>
              <a:cs typeface="Calibri"/>
              <a:sym typeface="Calibri"/>
            </a:endParaRPr>
          </a:p>
        </p:txBody>
      </p:sp>
      <p:sp>
        <p:nvSpPr>
          <p:cNvPr id="5" name="Date Placeholder 4">
            <a:extLst>
              <a:ext uri="{FF2B5EF4-FFF2-40B4-BE49-F238E27FC236}">
                <a16:creationId xmlns:a16="http://schemas.microsoft.com/office/drawing/2014/main" id="{B45F2794-4D75-4993-99FB-2F8C0F31C1E4}"/>
              </a:ext>
            </a:extLst>
          </p:cNvPr>
          <p:cNvSpPr>
            <a:spLocks noGrp="1"/>
          </p:cNvSpPr>
          <p:nvPr>
            <p:ph type="dt" idx="10"/>
          </p:nvPr>
        </p:nvSpPr>
        <p:spPr/>
        <p:txBody>
          <a:bodyPr/>
          <a:lstStyle/>
          <a:p>
            <a:fld id="{14A759C5-5F4A-4958-BC03-B69D9764FE4A}" type="datetime1">
              <a:rPr lang="en-US" smtClean="0"/>
              <a:t>4/15/2026</a:t>
            </a:fld>
            <a:endParaRPr lang="en-US"/>
          </a:p>
        </p:txBody>
      </p:sp>
      <p:sp>
        <p:nvSpPr>
          <p:cNvPr id="6" name="Footer Placeholder 5">
            <a:extLst>
              <a:ext uri="{FF2B5EF4-FFF2-40B4-BE49-F238E27FC236}">
                <a16:creationId xmlns:a16="http://schemas.microsoft.com/office/drawing/2014/main" id="{EB8F6F18-42D7-DA76-1AF8-B174F9E5C5EE}"/>
              </a:ext>
            </a:extLst>
          </p:cNvPr>
          <p:cNvSpPr>
            <a:spLocks noGrp="1"/>
          </p:cNvSpPr>
          <p:nvPr>
            <p:ph type="ftr" idx="11"/>
          </p:nvPr>
        </p:nvSpPr>
        <p:spPr/>
        <p:txBody>
          <a:bodyPr/>
          <a:lstStyle/>
          <a:p>
            <a:r>
              <a:rPr lang="en-US"/>
              <a:t>Questions? Contact Mary-Colleen Jenkins | mcj6@uw.edu</a:t>
            </a:r>
          </a:p>
        </p:txBody>
      </p:sp>
      <p:sp>
        <p:nvSpPr>
          <p:cNvPr id="7" name="Header Placeholder 6">
            <a:extLst>
              <a:ext uri="{FF2B5EF4-FFF2-40B4-BE49-F238E27FC236}">
                <a16:creationId xmlns:a16="http://schemas.microsoft.com/office/drawing/2014/main" id="{F0C67145-56A7-D6AC-7469-543D6767B822}"/>
              </a:ext>
            </a:extLst>
          </p:cNvPr>
          <p:cNvSpPr>
            <a:spLocks noGrp="1"/>
          </p:cNvSpPr>
          <p:nvPr>
            <p:ph type="hdr" idx="2"/>
          </p:nvPr>
        </p:nvSpPr>
        <p:spPr/>
        <p:txBody>
          <a:bodyPr/>
          <a:lstStyle/>
          <a:p>
            <a:r>
              <a:rPr lang="en-US"/>
              <a:t>Accessibility Tips for Everyday Tasks (Student Services)</a:t>
            </a:r>
          </a:p>
        </p:txBody>
      </p:sp>
    </p:spTree>
    <p:extLst>
      <p:ext uri="{BB962C8B-B14F-4D97-AF65-F5344CB8AC3E}">
        <p14:creationId xmlns:p14="http://schemas.microsoft.com/office/powerpoint/2010/main" val="632292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8412F-42DA-E1D6-59B6-90403EEE28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348998-AE1A-CE48-13F3-268C6B6D37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10204E-6E74-CD61-3796-C9761D4E21FE}"/>
              </a:ext>
            </a:extLst>
          </p:cNvPr>
          <p:cNvSpPr>
            <a:spLocks noGrp="1"/>
          </p:cNvSpPr>
          <p:nvPr>
            <p:ph type="body" idx="1"/>
          </p:nvPr>
        </p:nvSpPr>
        <p:spPr/>
        <p:txBody>
          <a:bodyPr/>
          <a:lstStyle/>
          <a:p>
            <a:r>
              <a:rPr lang="en-US"/>
              <a:t>Use Heading Level 1 for titles (and only once)</a:t>
            </a:r>
          </a:p>
          <a:p>
            <a:r>
              <a:rPr lang="en-US"/>
              <a:t>Heading Level 2 is for main sections</a:t>
            </a:r>
          </a:p>
          <a:p>
            <a:r>
              <a:rPr lang="en-US"/>
              <a:t>Heading Level 3 (and above) is for tertiary subheads</a:t>
            </a:r>
          </a:p>
          <a:p>
            <a:endParaRPr lang="en-US"/>
          </a:p>
          <a:p>
            <a:r>
              <a:rPr lang="en-US"/>
              <a:t>Avoid skipping levels – e.g., going from Heading 1 to 3.</a:t>
            </a:r>
          </a:p>
          <a:p>
            <a:endParaRPr lang="en-US"/>
          </a:p>
          <a:p>
            <a:r>
              <a:rPr lang="en-US"/>
              <a:t>Canvas starts with Heading 2 because the Title text box is basically Heading 1</a:t>
            </a:r>
          </a:p>
          <a:p>
            <a:endParaRPr lang="en-US"/>
          </a:p>
          <a:p>
            <a:r>
              <a:rPr lang="en-US"/>
              <a:t>'preformatted text' is and here's what she said:</a:t>
            </a:r>
          </a:p>
          <a:p>
            <a:r>
              <a:rPr lang="en-US"/>
              <a:t> </a:t>
            </a:r>
          </a:p>
          <a:p>
            <a:r>
              <a:rPr lang="en-US"/>
              <a:t>Preformatted text is a block of text where whitespace, line breaks, and spacing are preserved exactly as they appear in the source code, unlike standard text which is automatically adjusted by the display software. This format is essential for displaying content like programming code, poetry, and song lyrics where the precise layout is meaningful and needs to remain intact. In web development, the HTML &lt;pre&gt; tag is used to create preformatted text blocks.</a:t>
            </a:r>
          </a:p>
          <a:p>
            <a:endParaRPr lang="en-US"/>
          </a:p>
        </p:txBody>
      </p:sp>
      <p:sp>
        <p:nvSpPr>
          <p:cNvPr id="4" name="Slide Number Placeholder 3">
            <a:extLst>
              <a:ext uri="{FF2B5EF4-FFF2-40B4-BE49-F238E27FC236}">
                <a16:creationId xmlns:a16="http://schemas.microsoft.com/office/drawing/2014/main" id="{4FB42986-1ED8-05EC-634D-BAB47D14749D}"/>
              </a:ext>
            </a:extLst>
          </p:cNvPr>
          <p:cNvSpPr>
            <a:spLocks noGrp="1"/>
          </p:cNvSpPr>
          <p:nvPr>
            <p:ph type="sldNum" idx="12"/>
          </p:nvPr>
        </p:nvSpPr>
        <p:spPr/>
        <p:txBody>
          <a:bodyPr/>
          <a:lstStyle/>
          <a:p>
            <a:pPr algn="r"/>
            <a:fld id="{00000000-1234-1234-1234-123412341234}" type="slidenum">
              <a:rPr lang="en-US" sz="1200">
                <a:solidFill>
                  <a:schemeClr val="dk1"/>
                </a:solidFill>
                <a:latin typeface="Calibri"/>
                <a:ea typeface="Calibri"/>
                <a:cs typeface="Calibri"/>
                <a:sym typeface="Calibri"/>
              </a:rPr>
              <a:pPr algn="r"/>
              <a:t>7</a:t>
            </a:fld>
            <a:endParaRPr lang="en-US" sz="1200">
              <a:solidFill>
                <a:schemeClr val="dk1"/>
              </a:solidFill>
              <a:latin typeface="Calibri"/>
              <a:ea typeface="Calibri"/>
              <a:cs typeface="Calibri"/>
              <a:sym typeface="Calibri"/>
            </a:endParaRPr>
          </a:p>
        </p:txBody>
      </p:sp>
      <p:sp>
        <p:nvSpPr>
          <p:cNvPr id="5" name="Date Placeholder 4">
            <a:extLst>
              <a:ext uri="{FF2B5EF4-FFF2-40B4-BE49-F238E27FC236}">
                <a16:creationId xmlns:a16="http://schemas.microsoft.com/office/drawing/2014/main" id="{FD692C4D-F35E-5553-3FFF-9217D6A36700}"/>
              </a:ext>
            </a:extLst>
          </p:cNvPr>
          <p:cNvSpPr>
            <a:spLocks noGrp="1"/>
          </p:cNvSpPr>
          <p:nvPr>
            <p:ph type="dt" idx="10"/>
          </p:nvPr>
        </p:nvSpPr>
        <p:spPr/>
        <p:txBody>
          <a:bodyPr/>
          <a:lstStyle/>
          <a:p>
            <a:fld id="{366D7195-5397-4625-B47C-032E5724AE32}" type="datetime1">
              <a:rPr lang="en-US" smtClean="0"/>
              <a:t>4/15/2026</a:t>
            </a:fld>
            <a:endParaRPr lang="en-US"/>
          </a:p>
        </p:txBody>
      </p:sp>
      <p:sp>
        <p:nvSpPr>
          <p:cNvPr id="6" name="Footer Placeholder 5">
            <a:extLst>
              <a:ext uri="{FF2B5EF4-FFF2-40B4-BE49-F238E27FC236}">
                <a16:creationId xmlns:a16="http://schemas.microsoft.com/office/drawing/2014/main" id="{E4ACD282-748D-C6A2-6151-BA92626780E3}"/>
              </a:ext>
            </a:extLst>
          </p:cNvPr>
          <p:cNvSpPr>
            <a:spLocks noGrp="1"/>
          </p:cNvSpPr>
          <p:nvPr>
            <p:ph type="ftr" idx="11"/>
          </p:nvPr>
        </p:nvSpPr>
        <p:spPr/>
        <p:txBody>
          <a:bodyPr/>
          <a:lstStyle/>
          <a:p>
            <a:r>
              <a:rPr lang="en-US"/>
              <a:t>Questions? Contact Mary-Colleen Jenkins | mcj6@uw.edu</a:t>
            </a:r>
          </a:p>
        </p:txBody>
      </p:sp>
      <p:sp>
        <p:nvSpPr>
          <p:cNvPr id="7" name="Header Placeholder 6">
            <a:extLst>
              <a:ext uri="{FF2B5EF4-FFF2-40B4-BE49-F238E27FC236}">
                <a16:creationId xmlns:a16="http://schemas.microsoft.com/office/drawing/2014/main" id="{326D759C-EFE7-C7B6-FC28-ACD883FF7E23}"/>
              </a:ext>
            </a:extLst>
          </p:cNvPr>
          <p:cNvSpPr>
            <a:spLocks noGrp="1"/>
          </p:cNvSpPr>
          <p:nvPr>
            <p:ph type="hdr" idx="2"/>
          </p:nvPr>
        </p:nvSpPr>
        <p:spPr/>
        <p:txBody>
          <a:bodyPr/>
          <a:lstStyle/>
          <a:p>
            <a:r>
              <a:rPr lang="en-US"/>
              <a:t>Accessibility Tips for Everyday Tasks (Student Services)</a:t>
            </a:r>
          </a:p>
        </p:txBody>
      </p:sp>
    </p:spTree>
    <p:extLst>
      <p:ext uri="{BB962C8B-B14F-4D97-AF65-F5344CB8AC3E}">
        <p14:creationId xmlns:p14="http://schemas.microsoft.com/office/powerpoint/2010/main" val="31042238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53B3C-ED8F-D133-0754-2901C343A6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F2200B-6C65-5513-3BBF-4E2DBB00B1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47C902-58AE-ACC4-3BE1-42196BBBC0F1}"/>
              </a:ext>
            </a:extLst>
          </p:cNvPr>
          <p:cNvSpPr>
            <a:spLocks noGrp="1"/>
          </p:cNvSpPr>
          <p:nvPr>
            <p:ph type="body" idx="1"/>
          </p:nvPr>
        </p:nvSpPr>
        <p:spPr/>
        <p:txBody>
          <a:bodyPr/>
          <a:lstStyle/>
          <a:p>
            <a:r>
              <a:rPr lang="en-US"/>
              <a:t>Graphic credit to Mounika.studio</a:t>
            </a:r>
          </a:p>
          <a:p>
            <a:endParaRPr lang="en-US"/>
          </a:p>
          <a:p>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Full description of Progress graphic by mounika.studio.  The graphic shows three rows of text alternating with three rows of hand-drawn circles. There are six circles in each row, divided at different parts of the circle with a wavy black line. Above the line, the circle is white. Below the line, the circle is blue. Each circle has a different level of blue – indicating fullness. Some have low levels of blue, some have high levels of blue, and in between. The first line of text says: This is progress. The second line of text says: This is also progress. The third line of text says: And so is this. In short, all levels mean progress.</a:t>
            </a:r>
          </a:p>
          <a:p>
            <a:endParaRPr lang="en-US"/>
          </a:p>
        </p:txBody>
      </p:sp>
      <p:sp>
        <p:nvSpPr>
          <p:cNvPr id="4" name="Header Placeholder 3">
            <a:extLst>
              <a:ext uri="{FF2B5EF4-FFF2-40B4-BE49-F238E27FC236}">
                <a16:creationId xmlns:a16="http://schemas.microsoft.com/office/drawing/2014/main" id="{E10C1429-05E9-57E5-A4F8-D5C361DA0213}"/>
              </a:ext>
            </a:extLst>
          </p:cNvPr>
          <p:cNvSpPr>
            <a:spLocks noGrp="1"/>
          </p:cNvSpPr>
          <p:nvPr>
            <p:ph type="hdr" sz="quarter"/>
          </p:nvPr>
        </p:nvSpPr>
        <p:spPr/>
        <p:txBody>
          <a:bodyPr/>
          <a:lstStyle/>
          <a:p>
            <a:r>
              <a:rPr lang="en-US"/>
              <a:t>ME Faculty Meeting (5/6/23)</a:t>
            </a:r>
          </a:p>
        </p:txBody>
      </p:sp>
      <p:sp>
        <p:nvSpPr>
          <p:cNvPr id="5" name="Date Placeholder 4">
            <a:extLst>
              <a:ext uri="{FF2B5EF4-FFF2-40B4-BE49-F238E27FC236}">
                <a16:creationId xmlns:a16="http://schemas.microsoft.com/office/drawing/2014/main" id="{E88696E1-9B28-2409-A499-630FD79E7F9C}"/>
              </a:ext>
            </a:extLst>
          </p:cNvPr>
          <p:cNvSpPr>
            <a:spLocks noGrp="1"/>
          </p:cNvSpPr>
          <p:nvPr>
            <p:ph type="dt" idx="1"/>
          </p:nvPr>
        </p:nvSpPr>
        <p:spPr/>
        <p:txBody>
          <a:bodyPr/>
          <a:lstStyle/>
          <a:p>
            <a:r>
              <a:rPr lang="en-US"/>
              <a:t>Spring 2023</a:t>
            </a:r>
          </a:p>
        </p:txBody>
      </p:sp>
      <p:sp>
        <p:nvSpPr>
          <p:cNvPr id="6" name="Footer Placeholder 5">
            <a:extLst>
              <a:ext uri="{FF2B5EF4-FFF2-40B4-BE49-F238E27FC236}">
                <a16:creationId xmlns:a16="http://schemas.microsoft.com/office/drawing/2014/main" id="{BD8B7F72-DB86-9A6A-A2ED-9BA66626A5CF}"/>
              </a:ext>
            </a:extLst>
          </p:cNvPr>
          <p:cNvSpPr>
            <a:spLocks noGrp="1"/>
          </p:cNvSpPr>
          <p:nvPr>
            <p:ph type="ftr" sz="quarter" idx="4"/>
          </p:nvPr>
        </p:nvSpPr>
        <p:spPr/>
        <p:txBody>
          <a:bodyPr/>
          <a:lstStyle/>
          <a:p>
            <a:r>
              <a:rPr lang="en-US"/>
              <a:t>mcj6@uw.edu  https://washington.edu/accesstech/</a:t>
            </a:r>
          </a:p>
        </p:txBody>
      </p:sp>
    </p:spTree>
    <p:extLst>
      <p:ext uri="{BB962C8B-B14F-4D97-AF65-F5344CB8AC3E}">
        <p14:creationId xmlns:p14="http://schemas.microsoft.com/office/powerpoint/2010/main" val="2141851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0">
                <a:solidFill>
                  <a:schemeClr val="tx1"/>
                </a:solidFill>
                <a:latin typeface="Open Sans"/>
                <a:ea typeface="Open Sans"/>
                <a:cs typeface="Open Sans"/>
                <a:hlinkClick r:id="rId3">
                  <a:extLst>
                    <a:ext uri="{A12FA001-AC4F-418D-AE19-62706E023703}">
                      <ahyp:hlinkClr xmlns:ahyp="http://schemas.microsoft.com/office/drawing/2018/hyperlinkcolor" val="tx"/>
                    </a:ext>
                  </a:extLst>
                </a:hlinkClick>
              </a:rPr>
              <a:t>https://linktr.ee/a11ylinksuw</a:t>
            </a:r>
            <a:endParaRPr lang="en-US" sz="1400" b="0">
              <a:solidFill>
                <a:schemeClr val="tx1"/>
              </a:solidFill>
              <a:latin typeface="Open Sans"/>
              <a:ea typeface="Open Sans"/>
              <a:cs typeface="Open Sans"/>
            </a:endParaRPr>
          </a:p>
          <a:p>
            <a:r>
              <a:rPr lang="en-US" sz="1400" b="0">
                <a:solidFill>
                  <a:schemeClr val="tx1"/>
                </a:solidFill>
                <a:latin typeface="Open Sans"/>
                <a:ea typeface="Open Sans"/>
                <a:cs typeface="Open Sans"/>
              </a:rPr>
              <a:t>mcj6@uw.edu</a:t>
            </a:r>
            <a:endParaRPr lang="en-US" sz="1400"/>
          </a:p>
        </p:txBody>
      </p:sp>
      <p:sp>
        <p:nvSpPr>
          <p:cNvPr id="4" name="Slide Number Placeholder 3"/>
          <p:cNvSpPr>
            <a:spLocks noGrp="1"/>
          </p:cNvSpPr>
          <p:nvPr>
            <p:ph type="sldNum" sz="quarter" idx="5"/>
          </p:nvPr>
        </p:nvSpPr>
        <p:spPr/>
        <p:txBody>
          <a:bodyPr/>
          <a:lstStyle/>
          <a:p>
            <a:fld id="{3C960A2A-B61B-4A03-B9F6-C66BFEAF0285}" type="slidenum">
              <a:rPr lang="en-US" smtClean="0"/>
              <a:t>11</a:t>
            </a:fld>
            <a:endParaRPr lang="en-US"/>
          </a:p>
        </p:txBody>
      </p:sp>
    </p:spTree>
    <p:extLst>
      <p:ext uri="{BB962C8B-B14F-4D97-AF65-F5344CB8AC3E}">
        <p14:creationId xmlns:p14="http://schemas.microsoft.com/office/powerpoint/2010/main" val="1860866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Master" Target="../slideMasters/slideMaster3.xml"/><Relationship Id="rId4" Type="http://schemas.openxmlformats.org/officeDocument/2006/relationships/image" Target="../media/image7.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emf"/><Relationship Id="rId1" Type="http://schemas.openxmlformats.org/officeDocument/2006/relationships/slideMaster" Target="../slideMasters/slideMaster3.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3.xml"/><Relationship Id="rId4" Type="http://schemas.openxmlformats.org/officeDocument/2006/relationships/image" Target="../media/image12.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460375" y="644993"/>
            <a:ext cx="6972300" cy="2641756"/>
          </a:xfrm>
          <a:prstGeom prst="rect">
            <a:avLst/>
          </a:prstGeom>
        </p:spPr>
        <p:txBody>
          <a:bodyPr anchor="b"/>
          <a:lstStyle>
            <a:lvl1pPr algn="l">
              <a:defRPr sz="5000" b="1" i="0" baseline="0">
                <a:solidFill>
                  <a:schemeClr val="tx2"/>
                </a:solidFill>
                <a:latin typeface="Encode Sans Normal Black" charset="0"/>
                <a:ea typeface="Encode Sans Normal Black" charset="0"/>
                <a:cs typeface="Encode Sans Normal Black" charset="0"/>
              </a:defRPr>
            </a:lvl1pPr>
          </a:lstStyle>
          <a:p>
            <a:r>
              <a:rPr lang="en-US"/>
              <a:t>TITLE HERE</a:t>
            </a:r>
            <a:br>
              <a:rPr lang="en-US"/>
            </a:br>
            <a:r>
              <a:rPr lang="en-US"/>
              <a:t>ENCODE NORMAL</a:t>
            </a:r>
            <a:br>
              <a:rPr lang="en-US"/>
            </a:br>
            <a:r>
              <a:rPr lang="en-US"/>
              <a:t>BLACK, 50 PT.</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68081" y="3426449"/>
            <a:ext cx="1600200" cy="139700"/>
          </a:xfrm>
          <a:prstGeom prst="rect">
            <a:avLst/>
          </a:prstGeom>
        </p:spPr>
      </p:pic>
      <p:pic>
        <p:nvPicPr>
          <p:cNvPr id="2" name="Picture 1">
            <a:extLs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568081" y="4598607"/>
            <a:ext cx="2416273" cy="213486"/>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1755309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0375" y="381608"/>
            <a:ext cx="8172210" cy="993775"/>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a:t>HEADER HERE </a:t>
            </a:r>
            <a:br>
              <a:rPr lang="en-US"/>
            </a:br>
            <a:r>
              <a:rPr lang="en-US"/>
              <a:t>(ENCODE NORMAL BLACK, 30 PT.)</a:t>
            </a:r>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5874" y="1363508"/>
            <a:ext cx="1090095" cy="96362"/>
          </a:xfrm>
          <a:prstGeom prst="rect">
            <a:avLst/>
          </a:prstGeom>
        </p:spPr>
      </p:pic>
      <p:sp>
        <p:nvSpPr>
          <p:cNvPr id="8" name="Chart Placeholder 11"/>
          <p:cNvSpPr>
            <a:spLocks noGrp="1"/>
          </p:cNvSpPr>
          <p:nvPr>
            <p:ph type="chart" sz="quarter" idx="12" hasCustomPrompt="1"/>
          </p:nvPr>
        </p:nvSpPr>
        <p:spPr>
          <a:xfrm>
            <a:off x="447923" y="1724977"/>
            <a:ext cx="8184662" cy="2961163"/>
          </a:xfrm>
          <a:prstGeom prst="rect">
            <a:avLst/>
          </a:prstGeom>
        </p:spPr>
        <p:txBody>
          <a:bodyPr>
            <a:normAutofit/>
          </a:bodyPr>
          <a:lstStyle>
            <a:lvl1pPr marL="0" indent="0">
              <a:buNone/>
              <a:defRPr sz="2400" b="0" i="1" baseline="0">
                <a:solidFill>
                  <a:schemeClr val="tx1"/>
                </a:solidFill>
                <a:latin typeface="Open Sans Light"/>
                <a:cs typeface="Open Sans Light"/>
              </a:defRPr>
            </a:lvl1pPr>
          </a:lstStyle>
          <a:p>
            <a:r>
              <a:rPr lang="en-US"/>
              <a:t>Graphics can go here – </a:t>
            </a:r>
            <a:br>
              <a:rPr lang="en-US"/>
            </a:br>
            <a:r>
              <a:rPr lang="en-US"/>
              <a:t>replace this box with your image or chart</a:t>
            </a:r>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05041" y="4675530"/>
            <a:ext cx="2539991" cy="172311"/>
          </a:xfrm>
          <a:prstGeom prst="rect">
            <a:avLst/>
          </a:prstGeom>
        </p:spPr>
      </p:pic>
    </p:spTree>
    <p:extLst>
      <p:ext uri="{BB962C8B-B14F-4D97-AF65-F5344CB8AC3E}">
        <p14:creationId xmlns:p14="http://schemas.microsoft.com/office/powerpoint/2010/main" val="744044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460375" y="644993"/>
            <a:ext cx="7023540" cy="2641756"/>
          </a:xfrm>
          <a:prstGeom prst="rect">
            <a:avLst/>
          </a:prstGeom>
        </p:spPr>
        <p:txBody>
          <a:bodyPr anchor="b"/>
          <a:lstStyle>
            <a:lvl1pPr algn="l">
              <a:defRPr sz="5000" b="1" i="0">
                <a:latin typeface="Encode Sans Normal Black" charset="0"/>
                <a:ea typeface="Encode Sans Normal Black" charset="0"/>
                <a:cs typeface="Encode Sans Normal Black" charset="0"/>
              </a:defRPr>
            </a:lvl1pPr>
          </a:lstStyle>
          <a:p>
            <a:pPr lvl="0"/>
            <a:r>
              <a:rPr lang="en-US"/>
              <a:t>TITLE HERE</a:t>
            </a:r>
            <a:br>
              <a:rPr lang="en-US"/>
            </a:br>
            <a:r>
              <a:rPr lang="en-US"/>
              <a:t>ENCODE NORMAL</a:t>
            </a:r>
            <a:br>
              <a:rPr lang="en-US"/>
            </a:br>
            <a:r>
              <a:rPr lang="en-US"/>
              <a:t>BLACK, 50 PT. </a:t>
            </a:r>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68081" y="3426449"/>
            <a:ext cx="1600200" cy="139700"/>
          </a:xfrm>
          <a:prstGeom prst="rect">
            <a:avLst/>
          </a:prstGeom>
        </p:spPr>
      </p:pic>
      <p:pic>
        <p:nvPicPr>
          <p:cNvPr id="2" name="Picture 1">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8081" y="4599009"/>
            <a:ext cx="2425226" cy="213273"/>
          </a:xfrm>
          <a:prstGeom prst="rect">
            <a:avLst/>
          </a:prstGeom>
        </p:spPr>
      </p:pic>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10740282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0376" y="644993"/>
            <a:ext cx="7023540" cy="2641756"/>
          </a:xfrm>
          <a:prstGeom prst="rect">
            <a:avLst/>
          </a:prstGeom>
        </p:spPr>
        <p:txBody>
          <a:bodyPr anchor="b"/>
          <a:lstStyle>
            <a:lvl1pPr algn="l">
              <a:defRPr sz="5000" b="1" i="0">
                <a:latin typeface="Encode Sans Normal Black" charset="0"/>
                <a:ea typeface="Encode Sans Normal Black" charset="0"/>
                <a:cs typeface="Encode Sans Normal Black" charset="0"/>
              </a:defRPr>
            </a:lvl1pPr>
          </a:lstStyle>
          <a:p>
            <a:pPr lvl="0"/>
            <a:r>
              <a:rPr lang="en-US"/>
              <a:t>TITLE HERE</a:t>
            </a:r>
            <a:br>
              <a:rPr lang="en-US"/>
            </a:br>
            <a:r>
              <a:rPr lang="en-US"/>
              <a:t>ENCODE NORMAL</a:t>
            </a:r>
            <a:br>
              <a:rPr lang="en-US"/>
            </a:br>
            <a:r>
              <a:rPr lang="en-US"/>
              <a:t>BLACK, 50 PT. </a:t>
            </a:r>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68081" y="3426449"/>
            <a:ext cx="1600200" cy="139700"/>
          </a:xfrm>
          <a:prstGeom prst="rect">
            <a:avLst/>
          </a:prstGeom>
        </p:spPr>
      </p:pic>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8085" y="4675530"/>
            <a:ext cx="2539991" cy="172311"/>
          </a:xfrm>
          <a:prstGeom prst="rect">
            <a:avLst/>
          </a:prstGeom>
        </p:spPr>
      </p:pic>
      <p:pic>
        <p:nvPicPr>
          <p:cNvPr id="6" name="Picture 5">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3397191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47922" y="369285"/>
            <a:ext cx="8197109" cy="993775"/>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a:t>HEADER HERE </a:t>
            </a:r>
            <a:br>
              <a:rPr lang="en-US"/>
            </a:br>
            <a:r>
              <a:rPr lang="en-US"/>
              <a:t>(ENCODE NORMAL BLACK, 30 PT.)</a:t>
            </a:r>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49031" y="1363508"/>
            <a:ext cx="1103781" cy="96362"/>
          </a:xfrm>
          <a:prstGeom prst="rect">
            <a:avLst/>
          </a:prstGeom>
        </p:spPr>
      </p:pic>
      <p:sp>
        <p:nvSpPr>
          <p:cNvPr id="25" name="Text Placeholder 5"/>
          <p:cNvSpPr>
            <a:spLocks noGrp="1"/>
          </p:cNvSpPr>
          <p:nvPr>
            <p:ph type="body" sz="quarter" idx="12" hasCustomPrompt="1"/>
          </p:nvPr>
        </p:nvSpPr>
        <p:spPr>
          <a:xfrm>
            <a:off x="460375" y="1730667"/>
            <a:ext cx="8184662" cy="411171"/>
          </a:xfrm>
          <a:prstGeom prst="rect">
            <a:avLst/>
          </a:prstGeom>
        </p:spPr>
        <p:txBody>
          <a:bodyPr>
            <a:noAutofit/>
          </a:bodyPr>
          <a:lstStyle>
            <a:lvl1pPr marL="0" indent="0">
              <a:lnSpc>
                <a:spcPct val="90000"/>
              </a:lnSpc>
              <a:buNone/>
              <a:defRPr sz="2400" b="0" i="0" baseline="0">
                <a:solidFill>
                  <a:schemeClr val="tx2"/>
                </a:solidFill>
                <a:latin typeface="Uni Sans Regular" charset="0"/>
                <a:ea typeface="Uni Sans Regular" charset="0"/>
                <a:cs typeface="Uni Sans Regular"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a:t>SUB-HEADER HERE (UNI SANS REGULAR, 24 PT.)</a:t>
            </a:r>
          </a:p>
        </p:txBody>
      </p:sp>
      <p:sp>
        <p:nvSpPr>
          <p:cNvPr id="24" name="Text Placeholder 9"/>
          <p:cNvSpPr>
            <a:spLocks noGrp="1"/>
          </p:cNvSpPr>
          <p:nvPr>
            <p:ph type="body" sz="quarter" idx="11" hasCustomPrompt="1"/>
          </p:nvPr>
        </p:nvSpPr>
        <p:spPr>
          <a:xfrm>
            <a:off x="447923" y="2320239"/>
            <a:ext cx="8197114" cy="2251761"/>
          </a:xfrm>
          <a:prstGeom prst="rect">
            <a:avLst/>
          </a:prstGeom>
        </p:spPr>
        <p:txBody>
          <a:bodyPr/>
          <a:lstStyle>
            <a:lvl1pPr marL="342900" indent="-342900">
              <a:buFont typeface="Lucida Grande"/>
              <a:buChar char="&gt;"/>
              <a:defRPr sz="2400" b="1" i="0" baseline="0">
                <a:solidFill>
                  <a:schemeClr val="tx2"/>
                </a:solidFill>
                <a:latin typeface="Open Sans" charset="0"/>
                <a:ea typeface="Open Sans" charset="0"/>
                <a:cs typeface="Open Sans" charset="0"/>
              </a:defRPr>
            </a:lvl1pPr>
            <a:lvl2pPr>
              <a:defRPr sz="2000" b="1" i="0" baseline="0">
                <a:solidFill>
                  <a:schemeClr val="tx2"/>
                </a:solidFill>
                <a:latin typeface="Open Sans" charset="0"/>
                <a:ea typeface="Open Sans" charset="0"/>
                <a:cs typeface="Open Sans" charset="0"/>
              </a:defRPr>
            </a:lvl2pPr>
            <a:lvl3pPr marL="1143000" indent="-228600">
              <a:buSzPct val="100000"/>
              <a:buFont typeface="Lucida Grande"/>
              <a:buChar char="&gt;"/>
              <a:defRPr sz="1800" b="1" i="0" baseline="0">
                <a:solidFill>
                  <a:schemeClr val="tx2"/>
                </a:solidFill>
                <a:latin typeface="Open Sans" charset="0"/>
                <a:ea typeface="Open Sans" charset="0"/>
                <a:cs typeface="Open Sans" charset="0"/>
              </a:defRPr>
            </a:lvl3pPr>
            <a:lvl4pPr>
              <a:defRPr sz="1600" b="1" i="0" baseline="0">
                <a:solidFill>
                  <a:schemeClr val="tx2"/>
                </a:solidFill>
                <a:latin typeface="Open Sans" charset="0"/>
                <a:ea typeface="Open Sans" charset="0"/>
                <a:cs typeface="Open Sans" charset="0"/>
              </a:defRPr>
            </a:lvl4pPr>
            <a:lvl5pPr marL="2057400" indent="-228600">
              <a:buFont typeface="Lucida Grande"/>
              <a:buChar char="&gt;"/>
              <a:defRPr sz="1400" b="1" i="0" baseline="0">
                <a:solidFill>
                  <a:schemeClr val="tx2"/>
                </a:solidFill>
                <a:latin typeface="Open Sans" charset="0"/>
                <a:ea typeface="Open Sans" charset="0"/>
                <a:cs typeface="Open Sans" charset="0"/>
              </a:defRPr>
            </a:lvl5pPr>
          </a:lstStyle>
          <a:p>
            <a:pPr lvl="0"/>
            <a:r>
              <a:rPr lang="en-US"/>
              <a:t>Content here (Open Sans Bold, 24 pt.)</a:t>
            </a:r>
          </a:p>
          <a:p>
            <a:pPr lvl="1"/>
            <a:r>
              <a:rPr lang="en-US"/>
              <a:t>Second level (Open Sans Bold, 20)</a:t>
            </a:r>
          </a:p>
          <a:p>
            <a:pPr lvl="2"/>
            <a:r>
              <a:rPr lang="en-US"/>
              <a:t>Third level (Open Sans Bold, 18)</a:t>
            </a:r>
          </a:p>
          <a:p>
            <a:pPr lvl="3"/>
            <a:r>
              <a:rPr lang="en-US"/>
              <a:t>Fourth level (Open Sans Bold, 16)</a:t>
            </a:r>
          </a:p>
          <a:p>
            <a:pPr lvl="4"/>
            <a:r>
              <a:rPr lang="en-US"/>
              <a:t>Fifth level (Open Sans Bold, 14)</a:t>
            </a:r>
          </a:p>
        </p:txBody>
      </p:sp>
      <p:pic>
        <p:nvPicPr>
          <p:cNvPr id="26" name="Picture 25">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05041" y="4675530"/>
            <a:ext cx="2539991" cy="172311"/>
          </a:xfrm>
          <a:prstGeom prst="rect">
            <a:avLst/>
          </a:prstGeom>
        </p:spPr>
      </p:pic>
    </p:spTree>
    <p:extLst>
      <p:ext uri="{BB962C8B-B14F-4D97-AF65-F5344CB8AC3E}">
        <p14:creationId xmlns:p14="http://schemas.microsoft.com/office/powerpoint/2010/main" val="30728726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0375" y="370622"/>
            <a:ext cx="8184662" cy="993775"/>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a:t>HEADER HERE </a:t>
            </a:r>
            <a:br>
              <a:rPr lang="en-US"/>
            </a:br>
            <a:r>
              <a:rPr lang="en-US"/>
              <a:t>(ENCODE NORMAL BLACK, 30 PT.)</a:t>
            </a:r>
          </a:p>
        </p:txBody>
      </p:sp>
      <p:pic>
        <p:nvPicPr>
          <p:cNvPr id="22" name="Picture 21">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49031" y="1363508"/>
            <a:ext cx="1103781" cy="96362"/>
          </a:xfrm>
          <a:prstGeom prst="rect">
            <a:avLst/>
          </a:prstGeom>
        </p:spPr>
      </p:pic>
      <p:sp>
        <p:nvSpPr>
          <p:cNvPr id="8" name="Text Placeholder 9"/>
          <p:cNvSpPr>
            <a:spLocks noGrp="1"/>
          </p:cNvSpPr>
          <p:nvPr>
            <p:ph type="body" sz="quarter" idx="11" hasCustomPrompt="1"/>
          </p:nvPr>
        </p:nvSpPr>
        <p:spPr>
          <a:xfrm>
            <a:off x="447923" y="1730667"/>
            <a:ext cx="8197114" cy="2365901"/>
          </a:xfrm>
          <a:prstGeom prst="rect">
            <a:avLst/>
          </a:prstGeom>
        </p:spPr>
        <p:txBody>
          <a:bodyPr/>
          <a:lstStyle>
            <a:lvl1pPr marL="342900" indent="-342900">
              <a:buFont typeface="Lucida Grande"/>
              <a:buChar char="&gt;"/>
              <a:defRPr sz="2400" b="1" i="0" baseline="0">
                <a:solidFill>
                  <a:schemeClr val="tx2"/>
                </a:solidFill>
                <a:latin typeface="Open Sans" charset="0"/>
                <a:ea typeface="Open Sans" charset="0"/>
                <a:cs typeface="Open Sans" charset="0"/>
              </a:defRPr>
            </a:lvl1pPr>
            <a:lvl2pPr>
              <a:defRPr sz="2000" b="1" i="0" baseline="0">
                <a:solidFill>
                  <a:schemeClr val="tx2"/>
                </a:solidFill>
                <a:latin typeface="Open Sans" charset="0"/>
                <a:ea typeface="Open Sans" charset="0"/>
                <a:cs typeface="Open Sans" charset="0"/>
              </a:defRPr>
            </a:lvl2pPr>
            <a:lvl3pPr marL="1143000" indent="-228600">
              <a:buSzPct val="100000"/>
              <a:buFont typeface="Lucida Grande"/>
              <a:buChar char="&gt;"/>
              <a:defRPr sz="1800" b="1" i="0" baseline="0">
                <a:solidFill>
                  <a:schemeClr val="tx2"/>
                </a:solidFill>
                <a:latin typeface="Open Sans" charset="0"/>
                <a:ea typeface="Open Sans" charset="0"/>
                <a:cs typeface="Open Sans" charset="0"/>
              </a:defRPr>
            </a:lvl3pPr>
            <a:lvl4pPr>
              <a:defRPr sz="1600" b="1" i="0" baseline="0">
                <a:solidFill>
                  <a:schemeClr val="tx2"/>
                </a:solidFill>
                <a:latin typeface="Open Sans" charset="0"/>
                <a:ea typeface="Open Sans" charset="0"/>
                <a:cs typeface="Open Sans" charset="0"/>
              </a:defRPr>
            </a:lvl4pPr>
            <a:lvl5pPr marL="2057400" indent="-228600">
              <a:buFont typeface="Lucida Grande"/>
              <a:buChar char="&gt;"/>
              <a:defRPr sz="1400" b="1" i="0" baseline="0">
                <a:solidFill>
                  <a:schemeClr val="tx2"/>
                </a:solidFill>
                <a:latin typeface="Open Sans" charset="0"/>
                <a:ea typeface="Open Sans" charset="0"/>
                <a:cs typeface="Open Sans" charset="0"/>
              </a:defRPr>
            </a:lvl5pPr>
          </a:lstStyle>
          <a:p>
            <a:pPr lvl="0"/>
            <a:r>
              <a:rPr lang="en-US"/>
              <a:t>Content here (Open Sans Bold, 24 pt.)</a:t>
            </a:r>
          </a:p>
          <a:p>
            <a:pPr lvl="1"/>
            <a:r>
              <a:rPr lang="en-US"/>
              <a:t>Second level (Open Sans Bold, 20)</a:t>
            </a:r>
          </a:p>
          <a:p>
            <a:pPr lvl="2"/>
            <a:r>
              <a:rPr lang="en-US"/>
              <a:t>Third level (Open Sans Bold, 18)</a:t>
            </a:r>
          </a:p>
          <a:p>
            <a:pPr lvl="3"/>
            <a:r>
              <a:rPr lang="en-US"/>
              <a:t>Fourth level (Open Sans Bold, 16)</a:t>
            </a:r>
          </a:p>
          <a:p>
            <a:pPr lvl="4"/>
            <a:r>
              <a:rPr lang="en-US"/>
              <a:t>Fifth level (Open Sans Bold, 14)</a:t>
            </a:r>
          </a:p>
        </p:txBody>
      </p:sp>
      <p:pic>
        <p:nvPicPr>
          <p:cNvPr id="6" name="Picture 5">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1450220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0375" y="369733"/>
            <a:ext cx="8172210" cy="993775"/>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a:t>HEADER HERE </a:t>
            </a:r>
            <a:br>
              <a:rPr lang="en-US"/>
            </a:br>
            <a:r>
              <a:rPr lang="en-US"/>
              <a:t>(ENCODE NORMAL BLACK, 30 PT.)</a:t>
            </a:r>
          </a:p>
        </p:txBody>
      </p:sp>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49031" y="1363508"/>
            <a:ext cx="1103781" cy="96362"/>
          </a:xfrm>
          <a:prstGeom prst="rect">
            <a:avLst/>
          </a:prstGeom>
        </p:spPr>
      </p:pic>
      <p:sp>
        <p:nvSpPr>
          <p:cNvPr id="10" name="Chart Placeholder 11"/>
          <p:cNvSpPr>
            <a:spLocks noGrp="1"/>
          </p:cNvSpPr>
          <p:nvPr>
            <p:ph type="chart" sz="quarter" idx="12" hasCustomPrompt="1"/>
          </p:nvPr>
        </p:nvSpPr>
        <p:spPr>
          <a:xfrm>
            <a:off x="447923" y="1724977"/>
            <a:ext cx="8184662" cy="2961163"/>
          </a:xfrm>
          <a:prstGeom prst="rect">
            <a:avLst/>
          </a:prstGeom>
        </p:spPr>
        <p:txBody>
          <a:bodyPr>
            <a:normAutofit/>
          </a:bodyPr>
          <a:lstStyle>
            <a:lvl1pPr marL="0" indent="0">
              <a:buNone/>
              <a:defRPr sz="2400" b="0" i="1" baseline="0">
                <a:solidFill>
                  <a:schemeClr val="tx1"/>
                </a:solidFill>
                <a:latin typeface="Open Sans Light"/>
                <a:cs typeface="Open Sans Light"/>
              </a:defRPr>
            </a:lvl1pPr>
          </a:lstStyle>
          <a:p>
            <a:r>
              <a:rPr lang="en-US"/>
              <a:t>Graphics can go here – </a:t>
            </a:r>
            <a:br>
              <a:rPr lang="en-US"/>
            </a:br>
            <a:r>
              <a:rPr lang="en-US"/>
              <a:t>replace this box with your image or chart</a:t>
            </a:r>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05041" y="4675530"/>
            <a:ext cx="2539991" cy="172311"/>
          </a:xfrm>
          <a:prstGeom prst="rect">
            <a:avLst/>
          </a:prstGeom>
        </p:spPr>
      </p:pic>
    </p:spTree>
    <p:extLst>
      <p:ext uri="{BB962C8B-B14F-4D97-AF65-F5344CB8AC3E}">
        <p14:creationId xmlns:p14="http://schemas.microsoft.com/office/powerpoint/2010/main" val="24895524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Header + Subheader + Content">
  <p:cSld name="Header + Subheader + Content">
    <p:spTree>
      <p:nvGrpSpPr>
        <p:cNvPr id="1" name="Shape 37"/>
        <p:cNvGrpSpPr/>
        <p:nvPr/>
      </p:nvGrpSpPr>
      <p:grpSpPr>
        <a:xfrm>
          <a:off x="0" y="0"/>
          <a:ext cx="0" cy="0"/>
          <a:chOff x="0" y="0"/>
          <a:chExt cx="0" cy="0"/>
        </a:xfrm>
      </p:grpSpPr>
      <p:sp>
        <p:nvSpPr>
          <p:cNvPr id="38" name="Google Shape;38;p16"/>
          <p:cNvSpPr txBox="1">
            <a:spLocks noGrp="1"/>
          </p:cNvSpPr>
          <p:nvPr>
            <p:ph type="title"/>
          </p:nvPr>
        </p:nvSpPr>
        <p:spPr>
          <a:xfrm>
            <a:off x="447922" y="369285"/>
            <a:ext cx="8197109" cy="99377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Clr>
                <a:schemeClr val="dk1"/>
              </a:buClr>
              <a:buSzPts val="3000"/>
              <a:buFont typeface="Encode Sans Black"/>
              <a:buNone/>
              <a:defRPr sz="3000" b="1" i="0" u="none" strike="noStrike" cap="none">
                <a:solidFill>
                  <a:schemeClr val="dk1"/>
                </a:solidFill>
                <a:latin typeface="Encode Sans Black"/>
                <a:ea typeface="Encode Sans Black"/>
                <a:cs typeface="Encode Sans Black"/>
                <a:sym typeface="Encode Sans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pic>
        <p:nvPicPr>
          <p:cNvPr id="39" name="Google Shape;39;p16"/>
          <p:cNvPicPr preferRelativeResize="0"/>
          <p:nvPr/>
        </p:nvPicPr>
        <p:blipFill rotWithShape="1">
          <a:blip r:embed="rId2">
            <a:alphaModFix/>
          </a:blip>
          <a:srcRect/>
          <a:stretch/>
        </p:blipFill>
        <p:spPr>
          <a:xfrm>
            <a:off x="555381" y="1364403"/>
            <a:ext cx="1103781" cy="96361"/>
          </a:xfrm>
          <a:prstGeom prst="rect">
            <a:avLst/>
          </a:prstGeom>
          <a:noFill/>
          <a:ln>
            <a:noFill/>
          </a:ln>
        </p:spPr>
      </p:pic>
      <p:pic>
        <p:nvPicPr>
          <p:cNvPr id="40" name="Google Shape;40;p16"/>
          <p:cNvPicPr preferRelativeResize="0"/>
          <p:nvPr/>
        </p:nvPicPr>
        <p:blipFill rotWithShape="1">
          <a:blip r:embed="rId3">
            <a:alphaModFix/>
          </a:blip>
          <a:srcRect/>
          <a:stretch/>
        </p:blipFill>
        <p:spPr>
          <a:xfrm>
            <a:off x="549031" y="1067163"/>
            <a:ext cx="1103781" cy="96362"/>
          </a:xfrm>
          <a:prstGeom prst="rect">
            <a:avLst/>
          </a:prstGeom>
          <a:noFill/>
          <a:ln>
            <a:noFill/>
          </a:ln>
        </p:spPr>
      </p:pic>
      <p:sp>
        <p:nvSpPr>
          <p:cNvPr id="41" name="Google Shape;41;p16"/>
          <p:cNvSpPr txBox="1">
            <a:spLocks noGrp="1"/>
          </p:cNvSpPr>
          <p:nvPr>
            <p:ph type="body" idx="1"/>
          </p:nvPr>
        </p:nvSpPr>
        <p:spPr>
          <a:xfrm>
            <a:off x="447923" y="2320239"/>
            <a:ext cx="8197114" cy="2251761"/>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2"/>
              </a:buClr>
              <a:buSzPts val="2400"/>
              <a:buFont typeface="Merriweather Sans"/>
              <a:buChar char="&gt;"/>
              <a:defRPr sz="2400" b="1" i="0" u="none" strike="noStrike" cap="none">
                <a:solidFill>
                  <a:schemeClr val="dk2"/>
                </a:solidFill>
                <a:latin typeface="Open Sans"/>
                <a:ea typeface="Open Sans"/>
                <a:cs typeface="Open Sans"/>
                <a:sym typeface="Open Sans"/>
              </a:defRPr>
            </a:lvl1pPr>
            <a:lvl2pPr marL="914400" marR="0" lvl="1" indent="-355600" algn="l" rtl="0">
              <a:spcBef>
                <a:spcPts val="400"/>
              </a:spcBef>
              <a:spcAft>
                <a:spcPts val="0"/>
              </a:spcAft>
              <a:buClr>
                <a:schemeClr val="dk2"/>
              </a:buClr>
              <a:buSzPts val="2000"/>
              <a:buFont typeface="Arial"/>
              <a:buChar char="–"/>
              <a:defRPr sz="2000" b="1" i="0" u="none" strike="noStrike" cap="none">
                <a:solidFill>
                  <a:schemeClr val="dk2"/>
                </a:solidFill>
                <a:latin typeface="Open Sans"/>
                <a:ea typeface="Open Sans"/>
                <a:cs typeface="Open Sans"/>
                <a:sym typeface="Open Sans"/>
              </a:defRPr>
            </a:lvl2pPr>
            <a:lvl3pPr marL="1371600" marR="0" lvl="2" indent="-342900" algn="l" rtl="0">
              <a:spcBef>
                <a:spcPts val="360"/>
              </a:spcBef>
              <a:spcAft>
                <a:spcPts val="0"/>
              </a:spcAft>
              <a:buClr>
                <a:schemeClr val="dk2"/>
              </a:buClr>
              <a:buSzPts val="1800"/>
              <a:buFont typeface="Merriweather Sans"/>
              <a:buChar char="&gt;"/>
              <a:defRPr sz="1800" b="1" i="0" u="none" strike="noStrike" cap="none">
                <a:solidFill>
                  <a:schemeClr val="dk2"/>
                </a:solidFill>
                <a:latin typeface="Open Sans"/>
                <a:ea typeface="Open Sans"/>
                <a:cs typeface="Open Sans"/>
                <a:sym typeface="Open Sans"/>
              </a:defRPr>
            </a:lvl3pPr>
            <a:lvl4pPr marL="1828800" marR="0" lvl="3" indent="-330200" algn="l" rtl="0">
              <a:spcBef>
                <a:spcPts val="320"/>
              </a:spcBef>
              <a:spcAft>
                <a:spcPts val="0"/>
              </a:spcAft>
              <a:buClr>
                <a:schemeClr val="dk2"/>
              </a:buClr>
              <a:buSzPts val="1600"/>
              <a:buFont typeface="Arial"/>
              <a:buChar char="–"/>
              <a:defRPr sz="1600" b="1" i="0" u="none" strike="noStrike" cap="none">
                <a:solidFill>
                  <a:schemeClr val="dk2"/>
                </a:solidFill>
                <a:latin typeface="Open Sans"/>
                <a:ea typeface="Open Sans"/>
                <a:cs typeface="Open Sans"/>
                <a:sym typeface="Open Sans"/>
              </a:defRPr>
            </a:lvl4pPr>
            <a:lvl5pPr marL="2286000" marR="0" lvl="4" indent="-317500" algn="l" rtl="0">
              <a:spcBef>
                <a:spcPts val="280"/>
              </a:spcBef>
              <a:spcAft>
                <a:spcPts val="0"/>
              </a:spcAft>
              <a:buClr>
                <a:schemeClr val="dk2"/>
              </a:buClr>
              <a:buSzPts val="1400"/>
              <a:buFont typeface="Merriweather Sans"/>
              <a:buChar char="&gt;"/>
              <a:defRPr sz="1400" b="1" i="0" u="none" strike="noStrike" cap="none">
                <a:solidFill>
                  <a:schemeClr val="dk2"/>
                </a:solidFill>
                <a:latin typeface="Open Sans"/>
                <a:ea typeface="Open Sans"/>
                <a:cs typeface="Open Sans"/>
                <a:sym typeface="Open Sans"/>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42" name="Google Shape;42;p16"/>
          <p:cNvSpPr txBox="1">
            <a:spLocks noGrp="1"/>
          </p:cNvSpPr>
          <p:nvPr>
            <p:ph type="body" idx="2"/>
          </p:nvPr>
        </p:nvSpPr>
        <p:spPr>
          <a:xfrm>
            <a:off x="460375" y="1730667"/>
            <a:ext cx="8184662" cy="411171"/>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480"/>
              </a:spcBef>
              <a:spcAft>
                <a:spcPts val="0"/>
              </a:spcAft>
              <a:buClr>
                <a:schemeClr val="dk2"/>
              </a:buClr>
              <a:buSzPts val="2400"/>
              <a:buFont typeface="Arial"/>
              <a:buNone/>
              <a:defRPr sz="2400" b="0" i="0" u="none" strike="noStrike" cap="none">
                <a:solidFill>
                  <a:schemeClr val="dk2"/>
                </a:solidFill>
                <a:latin typeface="Arial"/>
                <a:ea typeface="Arial"/>
                <a:cs typeface="Arial"/>
                <a:sym typeface="Arial"/>
              </a:defRPr>
            </a:lvl1pPr>
            <a:lvl2pPr marL="914400" marR="0" lvl="1" indent="-228600" algn="l" rtl="0">
              <a:spcBef>
                <a:spcPts val="560"/>
              </a:spcBef>
              <a:spcAft>
                <a:spcPts val="0"/>
              </a:spcAft>
              <a:buClr>
                <a:srgbClr val="E8D3A2"/>
              </a:buClr>
              <a:buSzPts val="2800"/>
              <a:buFont typeface="Arial"/>
              <a:buNone/>
              <a:defRPr sz="2800" b="0" i="0" u="none" strike="noStrike" cap="none">
                <a:solidFill>
                  <a:srgbClr val="E8D3A2"/>
                </a:solidFill>
                <a:latin typeface="Encode Sans Black"/>
                <a:ea typeface="Encode Sans Black"/>
                <a:cs typeface="Encode Sans Black"/>
                <a:sym typeface="Encode Sans Black"/>
              </a:defRPr>
            </a:lvl2pPr>
            <a:lvl3pPr marL="1371600" marR="0" lvl="2" indent="-228600" algn="l" rtl="0">
              <a:spcBef>
                <a:spcPts val="480"/>
              </a:spcBef>
              <a:spcAft>
                <a:spcPts val="0"/>
              </a:spcAft>
              <a:buClr>
                <a:srgbClr val="E8D3A2"/>
              </a:buClr>
              <a:buSzPts val="2400"/>
              <a:buFont typeface="Arial"/>
              <a:buNone/>
              <a:defRPr sz="2400" b="0" i="0" u="none" strike="noStrike" cap="none">
                <a:solidFill>
                  <a:srgbClr val="E8D3A2"/>
                </a:solidFill>
                <a:latin typeface="Encode Sans Black"/>
                <a:ea typeface="Encode Sans Black"/>
                <a:cs typeface="Encode Sans Black"/>
                <a:sym typeface="Encode Sans Black"/>
              </a:defRPr>
            </a:lvl3pPr>
            <a:lvl4pPr marL="1828800" marR="0" lvl="3" indent="-228600" algn="l" rtl="0">
              <a:spcBef>
                <a:spcPts val="400"/>
              </a:spcBef>
              <a:spcAft>
                <a:spcPts val="0"/>
              </a:spcAft>
              <a:buClr>
                <a:srgbClr val="E8D3A2"/>
              </a:buClr>
              <a:buSzPts val="2000"/>
              <a:buFont typeface="Arial"/>
              <a:buNone/>
              <a:defRPr sz="2000" b="0" i="0" u="none" strike="noStrike" cap="none">
                <a:solidFill>
                  <a:srgbClr val="E8D3A2"/>
                </a:solidFill>
                <a:latin typeface="Encode Sans Black"/>
                <a:ea typeface="Encode Sans Black"/>
                <a:cs typeface="Encode Sans Black"/>
                <a:sym typeface="Encode Sans Black"/>
              </a:defRPr>
            </a:lvl4pPr>
            <a:lvl5pPr marL="2286000" marR="0" lvl="4" indent="-228600" algn="l" rtl="0">
              <a:spcBef>
                <a:spcPts val="400"/>
              </a:spcBef>
              <a:spcAft>
                <a:spcPts val="0"/>
              </a:spcAft>
              <a:buClr>
                <a:srgbClr val="E8D3A2"/>
              </a:buClr>
              <a:buSzPts val="2000"/>
              <a:buFont typeface="Arial"/>
              <a:buNone/>
              <a:defRPr sz="2000" b="0" i="0" u="none" strike="noStrike" cap="none">
                <a:solidFill>
                  <a:srgbClr val="E8D3A2"/>
                </a:solidFill>
                <a:latin typeface="Encode Sans Black"/>
                <a:ea typeface="Encode Sans Black"/>
                <a:cs typeface="Encode Sans Black"/>
                <a:sym typeface="Encode Sans Black"/>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pic>
        <p:nvPicPr>
          <p:cNvPr id="43" name="Google Shape;43;p16"/>
          <p:cNvPicPr preferRelativeResize="0"/>
          <p:nvPr/>
        </p:nvPicPr>
        <p:blipFill rotWithShape="1">
          <a:blip r:embed="rId4">
            <a:alphaModFix/>
          </a:blip>
          <a:srcRect/>
          <a:stretch/>
        </p:blipFill>
        <p:spPr>
          <a:xfrm>
            <a:off x="6105041" y="4675530"/>
            <a:ext cx="2539991" cy="172311"/>
          </a:xfrm>
          <a:prstGeom prst="rect">
            <a:avLst/>
          </a:prstGeom>
          <a:noFill/>
          <a:ln>
            <a:noFill/>
          </a:ln>
        </p:spPr>
      </p:pic>
    </p:spTree>
    <p:extLst>
      <p:ext uri="{BB962C8B-B14F-4D97-AF65-F5344CB8AC3E}">
        <p14:creationId xmlns:p14="http://schemas.microsoft.com/office/powerpoint/2010/main" val="870724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0375" y="644993"/>
            <a:ext cx="7023540" cy="2641756"/>
          </a:xfrm>
          <a:prstGeom prst="rect">
            <a:avLst/>
          </a:prstGeom>
        </p:spPr>
        <p:txBody>
          <a:bodyPr anchor="b"/>
          <a:lstStyle>
            <a:lvl1pPr algn="l">
              <a:defRPr sz="5000" b="1" i="0" baseline="0">
                <a:solidFill>
                  <a:schemeClr val="tx2"/>
                </a:solidFill>
                <a:latin typeface="Encode Sans Normal Black" charset="0"/>
                <a:ea typeface="Encode Sans Normal Black" charset="0"/>
                <a:cs typeface="Encode Sans Normal Black" charset="0"/>
              </a:defRPr>
            </a:lvl1pPr>
          </a:lstStyle>
          <a:p>
            <a:r>
              <a:rPr lang="en-US"/>
              <a:t>TITLE HERE </a:t>
            </a:r>
            <a:br>
              <a:rPr lang="en-US"/>
            </a:br>
            <a:r>
              <a:rPr lang="en-US"/>
              <a:t>ENCODE NORMAL BLACK, 50 PT.</a:t>
            </a:r>
          </a:p>
        </p:txBody>
      </p:sp>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68081" y="3426449"/>
            <a:ext cx="1600200" cy="1397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8081" y="4675530"/>
            <a:ext cx="2540000" cy="172311"/>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2373491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47923" y="371510"/>
            <a:ext cx="8197114" cy="993775"/>
          </a:xfrm>
          <a:prstGeom prst="rect">
            <a:avLst/>
          </a:prstGeom>
        </p:spPr>
        <p:txBody>
          <a:bodyPr anchor="b"/>
          <a:lstStyle>
            <a:lvl1pPr algn="l">
              <a:defRPr sz="3000" b="1" i="0">
                <a:solidFill>
                  <a:schemeClr val="tx2"/>
                </a:solidFill>
                <a:latin typeface="Encode Sans Normal Black" charset="0"/>
                <a:ea typeface="Encode Sans Normal Black" charset="0"/>
                <a:cs typeface="Encode Sans Normal Black" charset="0"/>
              </a:defRPr>
            </a:lvl1pPr>
          </a:lstStyle>
          <a:p>
            <a:pPr lvl="0"/>
            <a:r>
              <a:rPr lang="en-US"/>
              <a:t>HEADER HERE </a:t>
            </a:r>
            <a:br>
              <a:rPr lang="en-US"/>
            </a:br>
            <a:r>
              <a:rPr lang="en-US"/>
              <a:t>(ENCODE NORMAL BLACK, 30 PT.)</a:t>
            </a:r>
          </a:p>
        </p:txBody>
      </p:sp>
      <p:pic>
        <p:nvPicPr>
          <p:cNvPr id="11" name="Picture 10">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49031" y="1363508"/>
            <a:ext cx="1103781" cy="96362"/>
          </a:xfrm>
          <a:prstGeom prst="rect">
            <a:avLst/>
          </a:prstGeom>
        </p:spPr>
      </p:pic>
      <p:sp>
        <p:nvSpPr>
          <p:cNvPr id="10" name="Text Placeholder 5"/>
          <p:cNvSpPr>
            <a:spLocks noGrp="1"/>
          </p:cNvSpPr>
          <p:nvPr>
            <p:ph type="body" sz="quarter" idx="12" hasCustomPrompt="1"/>
          </p:nvPr>
        </p:nvSpPr>
        <p:spPr>
          <a:xfrm>
            <a:off x="460375" y="1730667"/>
            <a:ext cx="8184662" cy="411171"/>
          </a:xfrm>
          <a:prstGeom prst="rect">
            <a:avLst/>
          </a:prstGeom>
        </p:spPr>
        <p:txBody>
          <a:bodyPr>
            <a:noAutofit/>
          </a:bodyPr>
          <a:lstStyle>
            <a:lvl1pPr marL="0" indent="0">
              <a:lnSpc>
                <a:spcPct val="90000"/>
              </a:lnSpc>
              <a:buNone/>
              <a:defRPr sz="2400" b="0" i="0" baseline="0">
                <a:solidFill>
                  <a:schemeClr val="tx2"/>
                </a:solidFill>
                <a:latin typeface="Uni Sans Regular" charset="0"/>
                <a:ea typeface="Uni Sans Regular" charset="0"/>
                <a:cs typeface="Uni Sans Regular"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a:t>SUB-HEADER HERE (UNI SANS REGULAR, 24 PT.)</a:t>
            </a:r>
          </a:p>
        </p:txBody>
      </p:sp>
      <p:sp>
        <p:nvSpPr>
          <p:cNvPr id="9" name="Text Placeholder 9"/>
          <p:cNvSpPr>
            <a:spLocks noGrp="1"/>
          </p:cNvSpPr>
          <p:nvPr>
            <p:ph type="body" sz="quarter" idx="11" hasCustomPrompt="1"/>
          </p:nvPr>
        </p:nvSpPr>
        <p:spPr>
          <a:xfrm>
            <a:off x="447923" y="2320239"/>
            <a:ext cx="8197114" cy="2251761"/>
          </a:xfrm>
          <a:prstGeom prst="rect">
            <a:avLst/>
          </a:prstGeom>
        </p:spPr>
        <p:txBody>
          <a:bodyPr/>
          <a:lstStyle>
            <a:lvl1pPr marL="342900" indent="-342900">
              <a:buFont typeface="Lucida Grande"/>
              <a:buChar char="&gt;"/>
              <a:defRPr sz="2400" b="1" i="0" baseline="0">
                <a:solidFill>
                  <a:schemeClr val="tx2"/>
                </a:solidFill>
                <a:latin typeface="Open Sans" charset="0"/>
                <a:ea typeface="Open Sans" charset="0"/>
                <a:cs typeface="Open Sans" charset="0"/>
              </a:defRPr>
            </a:lvl1pPr>
            <a:lvl2pPr>
              <a:defRPr sz="2000" b="1" i="0" baseline="0">
                <a:solidFill>
                  <a:schemeClr val="tx2"/>
                </a:solidFill>
                <a:latin typeface="Open Sans" charset="0"/>
                <a:ea typeface="Open Sans" charset="0"/>
                <a:cs typeface="Open Sans" charset="0"/>
              </a:defRPr>
            </a:lvl2pPr>
            <a:lvl3pPr marL="1143000" indent="-228600">
              <a:buSzPct val="100000"/>
              <a:buFont typeface="Lucida Grande"/>
              <a:buChar char="&gt;"/>
              <a:defRPr sz="1800" b="1" i="0" baseline="0">
                <a:solidFill>
                  <a:schemeClr val="tx2"/>
                </a:solidFill>
                <a:latin typeface="Open Sans" charset="0"/>
                <a:ea typeface="Open Sans" charset="0"/>
                <a:cs typeface="Open Sans" charset="0"/>
              </a:defRPr>
            </a:lvl3pPr>
            <a:lvl4pPr>
              <a:defRPr sz="1600" b="1" i="0" baseline="0">
                <a:solidFill>
                  <a:schemeClr val="tx2"/>
                </a:solidFill>
                <a:latin typeface="Open Sans" charset="0"/>
                <a:ea typeface="Open Sans" charset="0"/>
                <a:cs typeface="Open Sans" charset="0"/>
              </a:defRPr>
            </a:lvl4pPr>
            <a:lvl5pPr marL="2057400" indent="-228600">
              <a:buFont typeface="Lucida Grande"/>
              <a:buChar char="&gt;"/>
              <a:defRPr sz="1400" b="1" i="0" baseline="0">
                <a:solidFill>
                  <a:schemeClr val="tx2"/>
                </a:solidFill>
                <a:latin typeface="Open Sans" charset="0"/>
                <a:ea typeface="Open Sans" charset="0"/>
                <a:cs typeface="Open Sans" charset="0"/>
              </a:defRPr>
            </a:lvl5pPr>
          </a:lstStyle>
          <a:p>
            <a:pPr lvl="0"/>
            <a:r>
              <a:rPr lang="en-US"/>
              <a:t>Content here (Open Sans Bold, 24 pt.)</a:t>
            </a:r>
          </a:p>
          <a:p>
            <a:pPr lvl="1"/>
            <a:r>
              <a:rPr lang="en-US"/>
              <a:t>Second level (Open Sans Bold, 20)</a:t>
            </a:r>
          </a:p>
          <a:p>
            <a:pPr lvl="2"/>
            <a:r>
              <a:rPr lang="en-US"/>
              <a:t>Third level (Open Sans Bold, 18)</a:t>
            </a:r>
          </a:p>
          <a:p>
            <a:pPr lvl="3"/>
            <a:r>
              <a:rPr lang="en-US"/>
              <a:t>Fourth level (Open Sans Bold, 16)</a:t>
            </a:r>
          </a:p>
          <a:p>
            <a:pPr lvl="4"/>
            <a:r>
              <a:rPr lang="en-US"/>
              <a:t>Fifth level (Open Sans Bold, 14)</a:t>
            </a:r>
          </a:p>
        </p:txBody>
      </p:sp>
      <p:pic>
        <p:nvPicPr>
          <p:cNvPr id="19" name="Picture 18">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05037" y="4675530"/>
            <a:ext cx="2540000" cy="172311"/>
          </a:xfrm>
          <a:prstGeom prst="rect">
            <a:avLst/>
          </a:prstGeom>
        </p:spPr>
      </p:pic>
    </p:spTree>
    <p:extLst>
      <p:ext uri="{BB962C8B-B14F-4D97-AF65-F5344CB8AC3E}">
        <p14:creationId xmlns:p14="http://schemas.microsoft.com/office/powerpoint/2010/main" val="2769240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47923" y="369733"/>
            <a:ext cx="8197114" cy="993775"/>
          </a:xfrm>
          <a:prstGeom prst="rect">
            <a:avLst/>
          </a:prstGeom>
        </p:spPr>
        <p:txBody>
          <a:bodyPr anchor="b"/>
          <a:lstStyle>
            <a:lvl1pPr algn="l">
              <a:defRPr sz="3000" b="1" i="0">
                <a:solidFill>
                  <a:schemeClr val="tx2"/>
                </a:solidFill>
                <a:latin typeface="Encode Sans Normal Black" charset="0"/>
                <a:ea typeface="Encode Sans Normal Black" charset="0"/>
                <a:cs typeface="Encode Sans Normal Black" charset="0"/>
              </a:defRPr>
            </a:lvl1pPr>
          </a:lstStyle>
          <a:p>
            <a:pPr lvl="0"/>
            <a:r>
              <a:rPr lang="en-US"/>
              <a:t>HEADER HERE </a:t>
            </a:r>
            <a:br>
              <a:rPr lang="en-US"/>
            </a:br>
            <a:r>
              <a:rPr lang="en-US"/>
              <a:t>(ENCODE NORMAL BLACK, 30 PT.)</a:t>
            </a:r>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49031" y="1363508"/>
            <a:ext cx="1103781" cy="96362"/>
          </a:xfrm>
          <a:prstGeom prst="rect">
            <a:avLst/>
          </a:prstGeom>
        </p:spPr>
      </p:pic>
      <p:sp>
        <p:nvSpPr>
          <p:cNvPr id="7" name="Text Placeholder 9"/>
          <p:cNvSpPr>
            <a:spLocks noGrp="1"/>
          </p:cNvSpPr>
          <p:nvPr>
            <p:ph type="body" sz="quarter" idx="11" hasCustomPrompt="1"/>
          </p:nvPr>
        </p:nvSpPr>
        <p:spPr>
          <a:xfrm>
            <a:off x="447923" y="1730667"/>
            <a:ext cx="8197114" cy="2365901"/>
          </a:xfrm>
          <a:prstGeom prst="rect">
            <a:avLst/>
          </a:prstGeom>
        </p:spPr>
        <p:txBody>
          <a:bodyPr/>
          <a:lstStyle>
            <a:lvl1pPr marL="342900" indent="-342900">
              <a:buFont typeface="Lucida Grande"/>
              <a:buChar char="&gt;"/>
              <a:defRPr sz="2400" b="1" i="0" baseline="0">
                <a:solidFill>
                  <a:schemeClr val="tx2"/>
                </a:solidFill>
                <a:latin typeface="Open Sans" charset="0"/>
                <a:ea typeface="Open Sans" charset="0"/>
                <a:cs typeface="Open Sans" charset="0"/>
              </a:defRPr>
            </a:lvl1pPr>
            <a:lvl2pPr>
              <a:defRPr sz="2000" b="1" i="0" baseline="0">
                <a:solidFill>
                  <a:schemeClr val="tx2"/>
                </a:solidFill>
                <a:latin typeface="Open Sans" charset="0"/>
                <a:ea typeface="Open Sans" charset="0"/>
                <a:cs typeface="Open Sans" charset="0"/>
              </a:defRPr>
            </a:lvl2pPr>
            <a:lvl3pPr marL="1143000" indent="-228600">
              <a:buSzPct val="100000"/>
              <a:buFont typeface="Lucida Grande"/>
              <a:buChar char="&gt;"/>
              <a:defRPr sz="1800" b="1" i="0" baseline="0">
                <a:solidFill>
                  <a:schemeClr val="tx2"/>
                </a:solidFill>
                <a:latin typeface="Open Sans" charset="0"/>
                <a:ea typeface="Open Sans" charset="0"/>
                <a:cs typeface="Open Sans" charset="0"/>
              </a:defRPr>
            </a:lvl3pPr>
            <a:lvl4pPr>
              <a:defRPr sz="1600" b="1" i="0" baseline="0">
                <a:solidFill>
                  <a:schemeClr val="tx2"/>
                </a:solidFill>
                <a:latin typeface="Open Sans" charset="0"/>
                <a:ea typeface="Open Sans" charset="0"/>
                <a:cs typeface="Open Sans" charset="0"/>
              </a:defRPr>
            </a:lvl4pPr>
            <a:lvl5pPr marL="2057400" indent="-228600">
              <a:buFont typeface="Lucida Grande"/>
              <a:buChar char="&gt;"/>
              <a:defRPr sz="1400" b="1" i="0" baseline="0">
                <a:solidFill>
                  <a:schemeClr val="tx2"/>
                </a:solidFill>
                <a:latin typeface="Open Sans" charset="0"/>
                <a:ea typeface="Open Sans" charset="0"/>
                <a:cs typeface="Open Sans" charset="0"/>
              </a:defRPr>
            </a:lvl5pPr>
          </a:lstStyle>
          <a:p>
            <a:pPr lvl="0"/>
            <a:r>
              <a:rPr lang="en-US"/>
              <a:t>Content here (Open Sans Bold, 24 pt.)</a:t>
            </a:r>
          </a:p>
          <a:p>
            <a:pPr lvl="1"/>
            <a:r>
              <a:rPr lang="en-US"/>
              <a:t>Second level (Open Sans Bold, 20)</a:t>
            </a:r>
          </a:p>
          <a:p>
            <a:pPr lvl="2"/>
            <a:r>
              <a:rPr lang="en-US"/>
              <a:t>Third level (Open Sans Bold, 18)</a:t>
            </a:r>
          </a:p>
          <a:p>
            <a:pPr lvl="3"/>
            <a:r>
              <a:rPr lang="en-US"/>
              <a:t>Fourth level (Open Sans Bold, 16)</a:t>
            </a:r>
          </a:p>
          <a:p>
            <a:pPr lvl="4"/>
            <a:r>
              <a:rPr lang="en-US"/>
              <a:t>Fifth level (Open Sans Bold, 14)</a:t>
            </a:r>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3236337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er + Graphic">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0375" y="370622"/>
            <a:ext cx="8184662" cy="993775"/>
          </a:xfrm>
          <a:prstGeom prst="rect">
            <a:avLst/>
          </a:prstGeom>
        </p:spPr>
        <p:txBody>
          <a:bodyPr anchor="b"/>
          <a:lstStyle>
            <a:lvl1pPr algn="l">
              <a:defRPr sz="3000" b="1" i="0">
                <a:solidFill>
                  <a:schemeClr val="tx2"/>
                </a:solidFill>
                <a:latin typeface="Encode Sans Normal Black" charset="0"/>
                <a:ea typeface="Encode Sans Normal Black" charset="0"/>
                <a:cs typeface="Encode Sans Normal Black" charset="0"/>
              </a:defRPr>
            </a:lvl1pPr>
          </a:lstStyle>
          <a:p>
            <a:pPr lvl="0"/>
            <a:r>
              <a:rPr lang="en-US"/>
              <a:t>HEADER HERE </a:t>
            </a:r>
            <a:br>
              <a:rPr lang="en-US"/>
            </a:br>
            <a:r>
              <a:rPr lang="en-US"/>
              <a:t>(ENCODE NORMAL BLACK, 30 PT.)</a:t>
            </a:r>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49031" y="1363508"/>
            <a:ext cx="1103781" cy="96362"/>
          </a:xfrm>
          <a:prstGeom prst="rect">
            <a:avLst/>
          </a:prstGeom>
        </p:spPr>
      </p:pic>
      <p:sp>
        <p:nvSpPr>
          <p:cNvPr id="6" name="Chart Placeholder 11"/>
          <p:cNvSpPr>
            <a:spLocks noGrp="1"/>
          </p:cNvSpPr>
          <p:nvPr>
            <p:ph type="chart" sz="quarter" idx="12" hasCustomPrompt="1"/>
          </p:nvPr>
        </p:nvSpPr>
        <p:spPr>
          <a:xfrm>
            <a:off x="447923" y="1724977"/>
            <a:ext cx="8184662" cy="2828169"/>
          </a:xfrm>
          <a:prstGeom prst="rect">
            <a:avLst/>
          </a:prstGeom>
        </p:spPr>
        <p:txBody>
          <a:bodyPr>
            <a:normAutofit/>
          </a:bodyPr>
          <a:lstStyle>
            <a:lvl1pPr marL="0" indent="0">
              <a:buNone/>
              <a:defRPr sz="2400" b="0" i="1" baseline="0">
                <a:solidFill>
                  <a:srgbClr val="FFFFFF"/>
                </a:solidFill>
                <a:latin typeface="Open Sans Light"/>
                <a:cs typeface="Open Sans Light"/>
              </a:defRPr>
            </a:lvl1pPr>
          </a:lstStyle>
          <a:p>
            <a:r>
              <a:rPr lang="en-US"/>
              <a:t>Graphics can go here – </a:t>
            </a:r>
            <a:br>
              <a:rPr lang="en-US"/>
            </a:br>
            <a:r>
              <a:rPr lang="en-US"/>
              <a:t>replace this box with your image or chart</a:t>
            </a:r>
          </a:p>
        </p:txBody>
      </p:sp>
      <p:pic>
        <p:nvPicPr>
          <p:cNvPr id="16" name="Picture 15">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05037" y="4675530"/>
            <a:ext cx="2540000" cy="172311"/>
          </a:xfrm>
          <a:prstGeom prst="rect">
            <a:avLst/>
          </a:prstGeom>
        </p:spPr>
      </p:pic>
    </p:spTree>
    <p:extLst>
      <p:ext uri="{BB962C8B-B14F-4D97-AF65-F5344CB8AC3E}">
        <p14:creationId xmlns:p14="http://schemas.microsoft.com/office/powerpoint/2010/main" val="3828560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0375" y="644993"/>
            <a:ext cx="7023540" cy="2641756"/>
          </a:xfrm>
          <a:prstGeom prst="rect">
            <a:avLst/>
          </a:prstGeom>
        </p:spPr>
        <p:txBody>
          <a:bodyPr anchor="b"/>
          <a:lstStyle>
            <a:lvl1pPr algn="l">
              <a:defRPr sz="5000" b="1" i="0">
                <a:latin typeface="Encode Sans Normal Black" charset="0"/>
                <a:ea typeface="Encode Sans Normal Black" charset="0"/>
                <a:cs typeface="Encode Sans Normal Black" charset="0"/>
              </a:defRPr>
            </a:lvl1pPr>
          </a:lstStyle>
          <a:p>
            <a:pPr lvl="0"/>
            <a:r>
              <a:rPr lang="en-US"/>
              <a:t>TITLE HERE</a:t>
            </a:r>
            <a:br>
              <a:rPr lang="en-US"/>
            </a:br>
            <a:r>
              <a:rPr lang="en-US"/>
              <a:t>ENCODE NORMAL</a:t>
            </a:r>
            <a:br>
              <a:rPr lang="en-US"/>
            </a:br>
            <a:r>
              <a:rPr lang="en-US"/>
              <a:t>BLACK, 50 PT. </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9461" y="3426449"/>
            <a:ext cx="1597439" cy="1397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8081" y="4599107"/>
            <a:ext cx="2416273" cy="212486"/>
          </a:xfrm>
          <a:prstGeom prst="rect">
            <a:avLst/>
          </a:prstGeom>
        </p:spPr>
      </p:pic>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3965653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0375" y="644993"/>
            <a:ext cx="6972300" cy="2641756"/>
          </a:xfrm>
          <a:prstGeom prst="rect">
            <a:avLst/>
          </a:prstGeom>
        </p:spPr>
        <p:txBody>
          <a:bodyPr anchor="b"/>
          <a:lstStyle>
            <a:lvl1pPr algn="l">
              <a:defRPr sz="5000" b="1" i="0">
                <a:latin typeface="Encode Sans Normal Black" charset="0"/>
                <a:ea typeface="Encode Sans Normal Black" charset="0"/>
                <a:cs typeface="Encode Sans Normal Black" charset="0"/>
              </a:defRPr>
            </a:lvl1pPr>
          </a:lstStyle>
          <a:p>
            <a:pPr lvl="0"/>
            <a:r>
              <a:rPr lang="en-US"/>
              <a:t>TITLE HERE</a:t>
            </a:r>
            <a:br>
              <a:rPr lang="en-US"/>
            </a:br>
            <a:r>
              <a:rPr lang="en-US"/>
              <a:t>ENCODE NORMAL</a:t>
            </a:r>
            <a:br>
              <a:rPr lang="en-US"/>
            </a:br>
            <a:r>
              <a:rPr lang="en-US"/>
              <a:t>BLACK, 50 PT. </a:t>
            </a:r>
          </a:p>
        </p:txBody>
      </p: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9461" y="3426449"/>
            <a:ext cx="1597439" cy="139700"/>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8085" y="4675530"/>
            <a:ext cx="2539991" cy="172311"/>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2901491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0374" y="369733"/>
            <a:ext cx="8184657" cy="993775"/>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a:t>HEADER HERE </a:t>
            </a:r>
            <a:br>
              <a:rPr lang="en-US"/>
            </a:br>
            <a:r>
              <a:rPr lang="en-US"/>
              <a:t>(ENCODE NORMAL BLACK, 30 PT.)</a:t>
            </a:r>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5874" y="1363508"/>
            <a:ext cx="1090095" cy="96362"/>
          </a:xfrm>
          <a:prstGeom prst="rect">
            <a:avLst/>
          </a:prstGeom>
        </p:spPr>
      </p:pic>
      <p:sp>
        <p:nvSpPr>
          <p:cNvPr id="11" name="Text Placeholder 5"/>
          <p:cNvSpPr>
            <a:spLocks noGrp="1"/>
          </p:cNvSpPr>
          <p:nvPr>
            <p:ph type="body" sz="quarter" idx="12" hasCustomPrompt="1"/>
          </p:nvPr>
        </p:nvSpPr>
        <p:spPr>
          <a:xfrm>
            <a:off x="460375" y="1730667"/>
            <a:ext cx="8184662" cy="411171"/>
          </a:xfrm>
          <a:prstGeom prst="rect">
            <a:avLst/>
          </a:prstGeom>
        </p:spPr>
        <p:txBody>
          <a:bodyPr>
            <a:noAutofit/>
          </a:bodyPr>
          <a:lstStyle>
            <a:lvl1pPr marL="0" indent="0">
              <a:lnSpc>
                <a:spcPct val="90000"/>
              </a:lnSpc>
              <a:buNone/>
              <a:defRPr sz="2400" b="0" i="0" baseline="0">
                <a:solidFill>
                  <a:schemeClr val="tx2"/>
                </a:solidFill>
                <a:latin typeface="Uni Sans Regular" charset="0"/>
                <a:ea typeface="Uni Sans Regular" charset="0"/>
                <a:cs typeface="Uni Sans Regular"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a:t>SUB-HEADER HERE (UNI SANS REGULAR, 24 PT.)</a:t>
            </a:r>
          </a:p>
        </p:txBody>
      </p:sp>
      <p:sp>
        <p:nvSpPr>
          <p:cNvPr id="10" name="Text Placeholder 9"/>
          <p:cNvSpPr>
            <a:spLocks noGrp="1"/>
          </p:cNvSpPr>
          <p:nvPr>
            <p:ph type="body" sz="quarter" idx="11" hasCustomPrompt="1"/>
          </p:nvPr>
        </p:nvSpPr>
        <p:spPr>
          <a:xfrm>
            <a:off x="447923" y="2320239"/>
            <a:ext cx="8197114" cy="2251761"/>
          </a:xfrm>
          <a:prstGeom prst="rect">
            <a:avLst/>
          </a:prstGeom>
        </p:spPr>
        <p:txBody>
          <a:bodyPr/>
          <a:lstStyle>
            <a:lvl1pPr marL="342900" indent="-342900">
              <a:buFont typeface="Lucida Grande"/>
              <a:buChar char="&gt;"/>
              <a:defRPr sz="2400" b="1" i="0" baseline="0">
                <a:solidFill>
                  <a:schemeClr val="tx2"/>
                </a:solidFill>
                <a:latin typeface="Open Sans" charset="0"/>
                <a:ea typeface="Open Sans" charset="0"/>
                <a:cs typeface="Open Sans" charset="0"/>
              </a:defRPr>
            </a:lvl1pPr>
            <a:lvl2pPr>
              <a:defRPr sz="2000" b="1" i="0" baseline="0">
                <a:solidFill>
                  <a:schemeClr val="tx2"/>
                </a:solidFill>
                <a:latin typeface="Open Sans" charset="0"/>
                <a:ea typeface="Open Sans" charset="0"/>
                <a:cs typeface="Open Sans" charset="0"/>
              </a:defRPr>
            </a:lvl2pPr>
            <a:lvl3pPr marL="1143000" indent="-228600">
              <a:buSzPct val="100000"/>
              <a:buFont typeface="Lucida Grande"/>
              <a:buChar char="&gt;"/>
              <a:defRPr sz="1800" b="1" i="0" baseline="0">
                <a:solidFill>
                  <a:schemeClr val="tx2"/>
                </a:solidFill>
                <a:latin typeface="Open Sans" charset="0"/>
                <a:ea typeface="Open Sans" charset="0"/>
                <a:cs typeface="Open Sans" charset="0"/>
              </a:defRPr>
            </a:lvl3pPr>
            <a:lvl4pPr>
              <a:defRPr sz="1600" b="1" i="0" baseline="0">
                <a:solidFill>
                  <a:schemeClr val="tx2"/>
                </a:solidFill>
                <a:latin typeface="Open Sans" charset="0"/>
                <a:ea typeface="Open Sans" charset="0"/>
                <a:cs typeface="Open Sans" charset="0"/>
              </a:defRPr>
            </a:lvl4pPr>
            <a:lvl5pPr marL="2057400" indent="-228600">
              <a:buFont typeface="Lucida Grande"/>
              <a:buChar char="&gt;"/>
              <a:defRPr sz="1400" b="1" i="0" baseline="0">
                <a:solidFill>
                  <a:schemeClr val="tx2"/>
                </a:solidFill>
                <a:latin typeface="Open Sans" charset="0"/>
                <a:ea typeface="Open Sans" charset="0"/>
                <a:cs typeface="Open Sans" charset="0"/>
              </a:defRPr>
            </a:lvl5pPr>
          </a:lstStyle>
          <a:p>
            <a:pPr lvl="0"/>
            <a:r>
              <a:rPr lang="en-US"/>
              <a:t>Content here (Open Sans Bold, 24 pt.)</a:t>
            </a:r>
          </a:p>
          <a:p>
            <a:pPr lvl="1"/>
            <a:r>
              <a:rPr lang="en-US"/>
              <a:t>Second level (Open Sans Bold, 20)</a:t>
            </a:r>
          </a:p>
          <a:p>
            <a:pPr lvl="2"/>
            <a:r>
              <a:rPr lang="en-US"/>
              <a:t>Third level (Open Sans Bold, 18)</a:t>
            </a:r>
          </a:p>
          <a:p>
            <a:pPr lvl="3"/>
            <a:r>
              <a:rPr lang="en-US"/>
              <a:t>Fourth level (Open Sans Bold, 16)</a:t>
            </a:r>
          </a:p>
          <a:p>
            <a:pPr lvl="4"/>
            <a:r>
              <a:rPr lang="en-US"/>
              <a:t>Fifth level (Open Sans Bold, 14)</a:t>
            </a:r>
          </a:p>
        </p:txBody>
      </p:sp>
      <p:pic>
        <p:nvPicPr>
          <p:cNvPr id="15" name="Picture 14">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05041" y="4675530"/>
            <a:ext cx="2539991" cy="172311"/>
          </a:xfrm>
          <a:prstGeom prst="rect">
            <a:avLst/>
          </a:prstGeom>
        </p:spPr>
      </p:pic>
    </p:spTree>
    <p:extLst>
      <p:ext uri="{BB962C8B-B14F-4D97-AF65-F5344CB8AC3E}">
        <p14:creationId xmlns:p14="http://schemas.microsoft.com/office/powerpoint/2010/main" val="2429301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0375" y="369733"/>
            <a:ext cx="8184662" cy="993775"/>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a:t>HEADER HERE </a:t>
            </a:r>
            <a:br>
              <a:rPr lang="en-US"/>
            </a:br>
            <a:r>
              <a:rPr lang="en-US"/>
              <a:t>(ENCODE NORMAL BLACK, 30 PT.)</a:t>
            </a:r>
          </a:p>
        </p:txBody>
      </p:sp>
      <p:pic>
        <p:nvPicPr>
          <p:cNvPr id="14" name="Picture 13">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5874" y="1363508"/>
            <a:ext cx="1090095" cy="96362"/>
          </a:xfrm>
          <a:prstGeom prst="rect">
            <a:avLst/>
          </a:prstGeom>
        </p:spPr>
      </p:pic>
      <p:sp>
        <p:nvSpPr>
          <p:cNvPr id="10" name="Text Placeholder 9"/>
          <p:cNvSpPr>
            <a:spLocks noGrp="1"/>
          </p:cNvSpPr>
          <p:nvPr>
            <p:ph type="body" sz="quarter" idx="11" hasCustomPrompt="1"/>
          </p:nvPr>
        </p:nvSpPr>
        <p:spPr>
          <a:xfrm>
            <a:off x="447923" y="1730667"/>
            <a:ext cx="8197114" cy="2365901"/>
          </a:xfrm>
          <a:prstGeom prst="rect">
            <a:avLst/>
          </a:prstGeom>
        </p:spPr>
        <p:txBody>
          <a:bodyPr/>
          <a:lstStyle>
            <a:lvl1pPr marL="342900" indent="-342900">
              <a:buFont typeface="Lucida Grande"/>
              <a:buChar char="&gt;"/>
              <a:defRPr sz="2400" b="1" i="0" baseline="0">
                <a:solidFill>
                  <a:schemeClr val="tx2"/>
                </a:solidFill>
                <a:latin typeface="Open Sans" charset="0"/>
                <a:ea typeface="Open Sans" charset="0"/>
                <a:cs typeface="Open Sans" charset="0"/>
              </a:defRPr>
            </a:lvl1pPr>
            <a:lvl2pPr>
              <a:defRPr sz="2000" b="1" i="0" baseline="0">
                <a:solidFill>
                  <a:schemeClr val="tx2"/>
                </a:solidFill>
                <a:latin typeface="Open Sans" charset="0"/>
                <a:ea typeface="Open Sans" charset="0"/>
                <a:cs typeface="Open Sans" charset="0"/>
              </a:defRPr>
            </a:lvl2pPr>
            <a:lvl3pPr marL="1143000" indent="-228600">
              <a:buSzPct val="100000"/>
              <a:buFont typeface="Lucida Grande"/>
              <a:buChar char="&gt;"/>
              <a:defRPr sz="1800" b="1" i="0" baseline="0">
                <a:solidFill>
                  <a:schemeClr val="tx2"/>
                </a:solidFill>
                <a:latin typeface="Open Sans" charset="0"/>
                <a:ea typeface="Open Sans" charset="0"/>
                <a:cs typeface="Open Sans" charset="0"/>
              </a:defRPr>
            </a:lvl3pPr>
            <a:lvl4pPr>
              <a:defRPr sz="1600" b="1" i="0" baseline="0">
                <a:solidFill>
                  <a:schemeClr val="tx2"/>
                </a:solidFill>
                <a:latin typeface="Open Sans" charset="0"/>
                <a:ea typeface="Open Sans" charset="0"/>
                <a:cs typeface="Open Sans" charset="0"/>
              </a:defRPr>
            </a:lvl4pPr>
            <a:lvl5pPr marL="2057400" indent="-228600">
              <a:buFont typeface="Lucida Grande"/>
              <a:buChar char="&gt;"/>
              <a:defRPr sz="1400" b="1" i="0" baseline="0">
                <a:solidFill>
                  <a:schemeClr val="tx2"/>
                </a:solidFill>
                <a:latin typeface="Open Sans" charset="0"/>
                <a:ea typeface="Open Sans" charset="0"/>
                <a:cs typeface="Open Sans" charset="0"/>
              </a:defRPr>
            </a:lvl5pPr>
          </a:lstStyle>
          <a:p>
            <a:pPr lvl="0"/>
            <a:r>
              <a:rPr lang="en-US"/>
              <a:t>Content here (Open Sans Bold, 24 pt.)</a:t>
            </a:r>
          </a:p>
          <a:p>
            <a:pPr lvl="1"/>
            <a:r>
              <a:rPr lang="en-US"/>
              <a:t>Second level (Open Sans Bold, 20)</a:t>
            </a:r>
          </a:p>
          <a:p>
            <a:pPr lvl="2"/>
            <a:r>
              <a:rPr lang="en-US"/>
              <a:t>Third level (Open Sans Bold, 18)</a:t>
            </a:r>
          </a:p>
          <a:p>
            <a:pPr lvl="3"/>
            <a:r>
              <a:rPr lang="en-US"/>
              <a:t>Fourth level (Open Sans Bold, 16)</a:t>
            </a:r>
          </a:p>
          <a:p>
            <a:pPr lvl="4"/>
            <a:r>
              <a:rPr lang="en-US"/>
              <a:t>Fifth level (Open Sans Bold, 14)</a:t>
            </a:r>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Tree>
    <p:extLst>
      <p:ext uri="{BB962C8B-B14F-4D97-AF65-F5344CB8AC3E}">
        <p14:creationId xmlns:p14="http://schemas.microsoft.com/office/powerpoint/2010/main" val="38903920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7"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703096"/>
      </p:ext>
    </p:extLst>
  </p:cSld>
  <p:clrMap bg1="dk1" tx1="lt1" bg2="dk2" tx2="lt2" accent1="accent1" accent2="accent2" accent3="accent3" accent4="accent4" accent5="accent5" accent6="accent6" hlink="hlink" folHlink="folHlink"/>
  <p:sldLayoutIdLst>
    <p:sldLayoutId id="2147483666" r:id="rId1"/>
    <p:sldLayoutId id="2147483658" r:id="rId2"/>
    <p:sldLayoutId id="2147483659" r:id="rId3"/>
    <p:sldLayoutId id="2147483660" r:id="rId4"/>
    <p:sldLayoutId id="2147483661"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E2CA9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3665410"/>
      </p:ext>
    </p:extLst>
  </p:cSld>
  <p:clrMap bg1="lt1" tx1="dk1" bg2="lt2" tx2="dk2" accent1="accent1" accent2="accent2" accent3="accent3" accent4="accent4" accent5="accent5" accent6="accent6" hlink="hlink" folHlink="folHlink"/>
  <p:sldLayoutIdLst>
    <p:sldLayoutId id="2147483678" r:id="rId1"/>
    <p:sldLayoutId id="2147483673" r:id="rId2"/>
    <p:sldLayoutId id="2147483674" r:id="rId3"/>
    <p:sldLayoutId id="2147483675" r:id="rId4"/>
    <p:sldLayoutId id="2147483677"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68176"/>
      </p:ext>
    </p:extLst>
  </p:cSld>
  <p:clrMap bg1="lt1" tx1="dk1" bg2="lt2" tx2="dk2" accent1="accent1" accent2="accent2" accent3="accent3" accent4="accent4" accent5="accent5" accent6="accent6" hlink="hlink" folHlink="folHlink"/>
  <p:sldLayoutIdLst>
    <p:sldLayoutId id="2147483679" r:id="rId1"/>
    <p:sldLayoutId id="2147483653" r:id="rId2"/>
    <p:sldLayoutId id="2147483663" r:id="rId3"/>
    <p:sldLayoutId id="2147483664" r:id="rId4"/>
    <p:sldLayoutId id="2147483665" r:id="rId5"/>
    <p:sldLayoutId id="2147483680" r:id="rId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hyperlink" Target="mailto:mcj6@uw.edu" TargetMode="Externa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5.xml"/><Relationship Id="rId1" Type="http://schemas.openxmlformats.org/officeDocument/2006/relationships/tags" Target="../tags/tag11.xml"/><Relationship Id="rId6" Type="http://schemas.openxmlformats.org/officeDocument/2006/relationships/image" Target="../media/image13.jpeg"/><Relationship Id="rId5" Type="http://schemas.openxmlformats.org/officeDocument/2006/relationships/hyperlink" Target="https://uwnetid-my.sharepoint.com/:w:/g/personal/mcj6_uw_edu/IQAO0478gNdWSp8wo_dvAl1iAe9E2rBt4HxME5fcS138RRg?e=5JKqYq" TargetMode="External"/><Relationship Id="rId4" Type="http://schemas.openxmlformats.org/officeDocument/2006/relationships/hyperlink" Target="https://uwnetid-my.sharepoint.com/:w:/g/personal/mcj6_uw_edu/IQDpUjw_xzH9QKaBFvsKoDXeAfnxLryB12H40jnEzedAzOU?e=MEB280" TargetMode="External"/></Relationships>
</file>

<file path=ppt/slides/_rels/slide11.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notesSlide" Target="../notesSlides/notesSlide6.xml"/><Relationship Id="rId7" Type="http://schemas.openxmlformats.org/officeDocument/2006/relationships/hyperlink" Target="https://www.washington.edu/accesstech/get-involved/events/calendar/" TargetMode="External"/><Relationship Id="rId2" Type="http://schemas.openxmlformats.org/officeDocument/2006/relationships/slideLayout" Target="../slideLayouts/slideLayout13.xml"/><Relationship Id="rId1" Type="http://schemas.openxmlformats.org/officeDocument/2006/relationships/tags" Target="../tags/tag12.xml"/><Relationship Id="rId6" Type="http://schemas.openxmlformats.org/officeDocument/2006/relationships/hyperlink" Target="https://www.washington.edu/accesstech/help/" TargetMode="External"/><Relationship Id="rId5" Type="http://schemas.openxmlformats.org/officeDocument/2006/relationships/hyperlink" Target="https://linktr.ee/a11ylinksuw" TargetMode="External"/><Relationship Id="rId4" Type="http://schemas.openxmlformats.org/officeDocument/2006/relationships/hyperlink" Target="mailto:mcj6@uw.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Layout" Target="../slideLayouts/slideLayout13.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4.xml"/><Relationship Id="rId4" Type="http://schemas.openxmlformats.org/officeDocument/2006/relationships/image" Target="../media/image14.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6.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6.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6.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notesSlide" Target="../notesSlides/notesSlide4.xml"/><Relationship Id="rId7" Type="http://schemas.openxmlformats.org/officeDocument/2006/relationships/image" Target="../media/image18.png"/><Relationship Id="rId2" Type="http://schemas.openxmlformats.org/officeDocument/2006/relationships/slideLayout" Target="../slideLayouts/slideLayout16.xml"/><Relationship Id="rId1" Type="http://schemas.openxmlformats.org/officeDocument/2006/relationships/tags" Target="../tags/tag8.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jpeg"/><Relationship Id="rId9" Type="http://schemas.openxmlformats.org/officeDocument/2006/relationships/image" Target="../media/image20.png"/></Relationships>
</file>

<file path=ppt/slides/_rels/slide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slideLayout" Target="../slideLayouts/slideLayout16.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
          <p:cNvSpPr txBox="1">
            <a:spLocks noGrp="1"/>
          </p:cNvSpPr>
          <p:nvPr>
            <p:ph type="title"/>
          </p:nvPr>
        </p:nvSpPr>
        <p:spPr>
          <a:xfrm>
            <a:off x="460374" y="644993"/>
            <a:ext cx="8040829" cy="2261169"/>
          </a:xfrm>
          <a:prstGeom prst="rect">
            <a:avLst/>
          </a:prstGeom>
          <a:noFill/>
          <a:ln>
            <a:noFill/>
          </a:ln>
        </p:spPr>
        <p:txBody>
          <a:bodyPr spcFirstLastPara="1" wrap="square" lIns="91425" tIns="45700" rIns="91425" bIns="45700" anchor="b" anchorCtr="0">
            <a:noAutofit/>
          </a:bodyPr>
          <a:lstStyle/>
          <a:p>
            <a:pPr>
              <a:buSzPts val="3600"/>
            </a:pPr>
            <a:br>
              <a:rPr lang="en-US" sz="3600" b="0">
                <a:latin typeface="Encode Sans"/>
                <a:ea typeface="Encode Sans"/>
                <a:cs typeface="Encode Sans"/>
                <a:sym typeface="Encode Sans"/>
              </a:rPr>
            </a:br>
            <a:r>
              <a:rPr lang="en-US" sz="3600" b="0">
                <a:latin typeface="Encode Sans Normal"/>
                <a:ea typeface="Encode Sans"/>
                <a:cs typeface="Encode Sans"/>
              </a:rPr>
              <a:t>Accessibility</a:t>
            </a:r>
            <a:r>
              <a:rPr lang="en-US" sz="3600" b="0">
                <a:latin typeface="Encode Sans"/>
                <a:ea typeface="Encode Sans"/>
                <a:cs typeface="Encode Sans"/>
              </a:rPr>
              <a:t> POP Session 1: </a:t>
            </a:r>
            <a:br>
              <a:rPr lang="en-US" sz="3600" b="0">
                <a:latin typeface="Encode Sans"/>
                <a:ea typeface="Encode Sans"/>
                <a:cs typeface="Encode Sans"/>
              </a:rPr>
            </a:br>
            <a:r>
              <a:rPr lang="en-US" sz="3600" b="0">
                <a:latin typeface="Encode Sans"/>
                <a:ea typeface="Encode Sans"/>
                <a:cs typeface="Encode Sans"/>
              </a:rPr>
              <a:t>Structured Headings</a:t>
            </a:r>
            <a:br>
              <a:rPr lang="en-US" sz="3600" b="0">
                <a:latin typeface="Encode Sans"/>
              </a:rPr>
            </a:br>
            <a:r>
              <a:rPr lang="en-US" sz="1800" b="0">
                <a:solidFill>
                  <a:schemeClr val="tx1"/>
                </a:solidFill>
                <a:latin typeface="Encode Sans"/>
              </a:rPr>
              <a:t>Spring 2026 Progress Over Perfection (POP) series</a:t>
            </a:r>
            <a:endParaRPr lang="en-US" sz="1600" b="0">
              <a:solidFill>
                <a:schemeClr val="tx1"/>
              </a:solidFill>
              <a:latin typeface="Encode Sans"/>
            </a:endParaRPr>
          </a:p>
        </p:txBody>
      </p:sp>
      <p:sp>
        <p:nvSpPr>
          <p:cNvPr id="98" name="Google Shape;98;p1"/>
          <p:cNvSpPr txBox="1"/>
          <p:nvPr/>
        </p:nvSpPr>
        <p:spPr>
          <a:xfrm>
            <a:off x="583809" y="3638496"/>
            <a:ext cx="3794950" cy="86177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i="0" u="none" strike="noStrike" cap="none">
                <a:solidFill>
                  <a:schemeClr val="lt1"/>
                </a:solidFill>
                <a:latin typeface="Calibri"/>
                <a:ea typeface="Calibri"/>
                <a:cs typeface="Calibri"/>
                <a:sym typeface="Calibri"/>
              </a:rPr>
              <a:t>Mary-Colleen Jenkins |</a:t>
            </a:r>
            <a:r>
              <a:rPr lang="en-US" sz="1800" i="0" u="none" strike="noStrike" cap="none">
                <a:solidFill>
                  <a:schemeClr val="lt1"/>
                </a:solidFill>
                <a:latin typeface="Calibri"/>
                <a:ea typeface="Calibri"/>
                <a:cs typeface="Calibri"/>
                <a:sym typeface="Calibri"/>
                <a:hlinkClick r:id="rId4"/>
              </a:rPr>
              <a:t>mcj6@uw.edu</a:t>
            </a:r>
            <a:endParaRPr/>
          </a:p>
          <a:p>
            <a:pPr marL="0" marR="0" lvl="0" indent="0" algn="l" rtl="0">
              <a:spcBef>
                <a:spcPts val="0"/>
              </a:spcBef>
              <a:spcAft>
                <a:spcPts val="0"/>
              </a:spcAft>
              <a:buNone/>
            </a:pPr>
            <a:r>
              <a:rPr lang="en-US" sz="1600">
                <a:solidFill>
                  <a:schemeClr val="lt1"/>
                </a:solidFill>
                <a:latin typeface="Calibri"/>
                <a:ea typeface="Calibri"/>
                <a:cs typeface="Calibri"/>
                <a:sym typeface="Calibri"/>
              </a:rPr>
              <a:t>Instruction Accessibility Specialist</a:t>
            </a:r>
            <a:endParaRPr/>
          </a:p>
          <a:p>
            <a:pPr marL="0" marR="0" lvl="0" indent="0" algn="l" rtl="0">
              <a:spcBef>
                <a:spcPts val="0"/>
              </a:spcBef>
              <a:spcAft>
                <a:spcPts val="0"/>
              </a:spcAft>
              <a:buNone/>
            </a:pPr>
            <a:r>
              <a:rPr lang="en-US" sz="1600">
                <a:solidFill>
                  <a:schemeClr val="lt1"/>
                </a:solidFill>
                <a:latin typeface="Calibri"/>
                <a:ea typeface="Calibri"/>
                <a:cs typeface="Calibri"/>
                <a:sym typeface="Calibri"/>
              </a:rPr>
              <a:t>UW-IT Accessible Technology Services (ATS)</a:t>
            </a:r>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F1C200-03D0-1A38-5E1B-BA76A3F29D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7BACAB-C6F1-B256-EF1A-22FDDAE2CAC8}"/>
              </a:ext>
            </a:extLst>
          </p:cNvPr>
          <p:cNvSpPr>
            <a:spLocks noGrp="1"/>
          </p:cNvSpPr>
          <p:nvPr>
            <p:ph type="title"/>
          </p:nvPr>
        </p:nvSpPr>
        <p:spPr>
          <a:xfrm>
            <a:off x="460375" y="369734"/>
            <a:ext cx="8172210" cy="691812"/>
          </a:xfrm>
        </p:spPr>
        <p:txBody>
          <a:bodyPr lIns="91440" tIns="45720" rIns="91440" bIns="45720" anchor="b"/>
          <a:lstStyle/>
          <a:p>
            <a:br>
              <a:rPr lang="en-US" dirty="0">
                <a:latin typeface="Encode Sans Normal"/>
              </a:rPr>
            </a:br>
            <a:r>
              <a:rPr lang="en-US" sz="3200" b="0">
                <a:latin typeface="encode sans normal"/>
              </a:rPr>
              <a:t>April 8</a:t>
            </a:r>
            <a:r>
              <a:rPr lang="en-US" sz="3200" b="0" cap="small" spc="300">
                <a:latin typeface="encode sans normal"/>
                <a:ea typeface="Open Sans"/>
                <a:cs typeface="Open Sans"/>
              </a:rPr>
              <a:t>: </a:t>
            </a:r>
            <a:r>
              <a:rPr lang="en-US" sz="3200" b="0">
                <a:latin typeface="encode sans normal"/>
              </a:rPr>
              <a:t>Accessibility Checkers</a:t>
            </a:r>
          </a:p>
        </p:txBody>
      </p:sp>
      <p:sp>
        <p:nvSpPr>
          <p:cNvPr id="3" name="TextBox 2">
            <a:extLst>
              <a:ext uri="{FF2B5EF4-FFF2-40B4-BE49-F238E27FC236}">
                <a16:creationId xmlns:a16="http://schemas.microsoft.com/office/drawing/2014/main" id="{411C16D4-455D-5937-D648-F30AAA42BCDA}"/>
              </a:ext>
            </a:extLst>
          </p:cNvPr>
          <p:cNvSpPr txBox="1"/>
          <p:nvPr/>
        </p:nvSpPr>
        <p:spPr>
          <a:xfrm>
            <a:off x="359771" y="1357446"/>
            <a:ext cx="4630177" cy="3613810"/>
          </a:xfrm>
          <a:prstGeom prst="rect">
            <a:avLst/>
          </a:prstGeom>
          <a:ln>
            <a:noFill/>
          </a:ln>
          <a:effectLst/>
        </p:spPr>
        <p:style>
          <a:lnRef idx="1">
            <a:schemeClr val="accent3"/>
          </a:lnRef>
          <a:fillRef idx="2">
            <a:schemeClr val="accent3"/>
          </a:fillRef>
          <a:effectRef idx="1">
            <a:schemeClr val="accent3"/>
          </a:effectRef>
          <a:fontRef idx="minor">
            <a:schemeClr val="dk1"/>
          </a:fontRef>
        </p:style>
        <p:txBody>
          <a:bodyPr wrap="square" lIns="91440" tIns="45720" rIns="91440" bIns="45720" rtlCol="0" anchor="t">
            <a:spAutoFit/>
          </a:bodyPr>
          <a:lstStyle/>
          <a:p>
            <a:r>
              <a:rPr lang="en-US" sz="1800">
                <a:latin typeface="Open Sans"/>
                <a:ea typeface="Open Sans"/>
                <a:cs typeface="Open Sans"/>
              </a:rPr>
              <a:t>Three ways to take your next steps: toward progress over perfection:</a:t>
            </a:r>
            <a:endParaRPr lang="en-US" sz="180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endParaRPr lang="en-US" sz="1800">
              <a:solidFill>
                <a:schemeClr val="tx1"/>
              </a:solidFill>
              <a:latin typeface="Open Sans"/>
              <a:ea typeface="Open Sans"/>
              <a:cs typeface="Open Sans"/>
            </a:endParaRPr>
          </a:p>
          <a:p>
            <a:pPr marL="342900" indent="-342900">
              <a:spcBef>
                <a:spcPts val="480"/>
              </a:spcBef>
              <a:buFont typeface="+mj-lt"/>
              <a:buAutoNum type="arabicPeriod"/>
            </a:pPr>
            <a:r>
              <a:rPr lang="en-US" sz="1800" b="1">
                <a:solidFill>
                  <a:schemeClr val="tx1"/>
                </a:solidFill>
                <a:latin typeface="Open Sans"/>
                <a:ea typeface="Open Sans"/>
                <a:cs typeface="Open Sans"/>
              </a:rPr>
              <a:t>Reflect:</a:t>
            </a:r>
            <a:r>
              <a:rPr lang="en-US" sz="1800">
                <a:solidFill>
                  <a:schemeClr val="tx1"/>
                </a:solidFill>
                <a:latin typeface="Open Sans"/>
                <a:ea typeface="Open Sans"/>
                <a:cs typeface="Open Sans"/>
              </a:rPr>
              <a:t> How can I apply this skill to my next document or Canvas page?</a:t>
            </a:r>
          </a:p>
          <a:p>
            <a:pPr marL="342900" indent="-342900">
              <a:spcBef>
                <a:spcPts val="480"/>
              </a:spcBef>
              <a:buFont typeface="+mj-lt"/>
              <a:buAutoNum type="arabicPeriod"/>
            </a:pPr>
            <a:r>
              <a:rPr lang="en-US" sz="1800" b="1">
                <a:solidFill>
                  <a:schemeClr val="tx1"/>
                </a:solidFill>
                <a:latin typeface="Open Sans"/>
                <a:ea typeface="Open Sans"/>
                <a:cs typeface="Open Sans"/>
              </a:rPr>
              <a:t>Start</a:t>
            </a:r>
            <a:r>
              <a:rPr lang="en-US" sz="1800">
                <a:solidFill>
                  <a:schemeClr val="tx1"/>
                </a:solidFill>
                <a:latin typeface="Open Sans"/>
                <a:ea typeface="Open Sans"/>
                <a:cs typeface="Open Sans"/>
              </a:rPr>
              <a:t> a Digital Accessibility "I Did" list</a:t>
            </a:r>
          </a:p>
          <a:p>
            <a:pPr marL="731520" lvl="2">
              <a:spcBef>
                <a:spcPts val="480"/>
              </a:spcBef>
            </a:pPr>
            <a:r>
              <a:rPr lang="en-US" sz="1600">
                <a:solidFill>
                  <a:schemeClr val="tx1"/>
                </a:solidFill>
                <a:latin typeface="Open Sans"/>
                <a:ea typeface="Open Sans"/>
                <a:cs typeface="Open Sans"/>
                <a:hlinkClick r:id="rId4">
                  <a:extLst>
                    <a:ext uri="{A12FA001-AC4F-418D-AE19-62706E023703}">
                      <ahyp:hlinkClr xmlns:ahyp="http://schemas.microsoft.com/office/drawing/2018/hyperlinkcolor" val="tx"/>
                    </a:ext>
                  </a:extLst>
                </a:hlinkClick>
              </a:rPr>
              <a:t>Faculty “I Did” List Template</a:t>
            </a:r>
            <a:endParaRPr lang="en-US" sz="1600">
              <a:solidFill>
                <a:schemeClr val="tx1"/>
              </a:solidFill>
              <a:latin typeface="Open Sans"/>
              <a:ea typeface="Open Sans"/>
              <a:cs typeface="Open Sans"/>
            </a:endParaRPr>
          </a:p>
          <a:p>
            <a:pPr marL="731520" lvl="1">
              <a:spcBef>
                <a:spcPts val="480"/>
              </a:spcBef>
            </a:pPr>
            <a:r>
              <a:rPr lang="en-US" sz="1600">
                <a:solidFill>
                  <a:schemeClr val="tx1"/>
                </a:solidFill>
                <a:latin typeface="Open Sans"/>
                <a:ea typeface="Open Sans"/>
                <a:cs typeface="Open Sans"/>
                <a:hlinkClick r:id="rId5">
                  <a:extLst>
                    <a:ext uri="{A12FA001-AC4F-418D-AE19-62706E023703}">
                      <ahyp:hlinkClr xmlns:ahyp="http://schemas.microsoft.com/office/drawing/2018/hyperlinkcolor" val="tx"/>
                    </a:ext>
                  </a:extLst>
                </a:hlinkClick>
              </a:rPr>
              <a:t>Staff “I Did” List Template</a:t>
            </a:r>
            <a:endParaRPr lang="en-US">
              <a:solidFill>
                <a:schemeClr val="tx1"/>
              </a:solidFill>
            </a:endParaRPr>
          </a:p>
          <a:p>
            <a:pPr marL="342900" indent="-342900">
              <a:spcBef>
                <a:spcPts val="480"/>
              </a:spcBef>
              <a:buFont typeface="+mj-lt"/>
              <a:buAutoNum type="arabicPeriod"/>
            </a:pPr>
            <a:r>
              <a:rPr lang="en-US" sz="1800" b="1">
                <a:solidFill>
                  <a:schemeClr val="tx1"/>
                </a:solidFill>
                <a:latin typeface="Open Sans"/>
                <a:ea typeface="Open Sans"/>
                <a:cs typeface="Open Sans"/>
              </a:rPr>
              <a:t>Invite</a:t>
            </a:r>
            <a:r>
              <a:rPr lang="en-US" sz="1800">
                <a:solidFill>
                  <a:schemeClr val="tx1"/>
                </a:solidFill>
                <a:latin typeface="Open Sans"/>
                <a:ea typeface="Open Sans"/>
                <a:cs typeface="Open Sans"/>
              </a:rPr>
              <a:t> a friend to join you in the next POP session!</a:t>
            </a:r>
            <a:endParaRPr lang="en-US" sz="180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endParaRPr lang="en-US" sz="180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endParaRPr lang="en-US" b="1">
              <a:solidFill>
                <a:schemeClr val="tx1"/>
              </a:solidFill>
              <a:cs typeface="Arial"/>
            </a:endParaRPr>
          </a:p>
        </p:txBody>
      </p:sp>
      <p:pic>
        <p:nvPicPr>
          <p:cNvPr id="7" name="Picture 6" descr="Graphic representing different levels of progress with the message that all progress is valuable. Three rows of six circles, each with a different level of blue in them, some high, some low. Three lines of text between read, &quot;This is progress. This is also progress. And so is this.&quot;">
            <a:extLst>
              <a:ext uri="{FF2B5EF4-FFF2-40B4-BE49-F238E27FC236}">
                <a16:creationId xmlns:a16="http://schemas.microsoft.com/office/drawing/2014/main" id="{62AF3F7B-2328-303A-181B-8CC09524AD85}"/>
              </a:ext>
            </a:extLst>
          </p:cNvPr>
          <p:cNvPicPr>
            <a:picLocks noChangeAspect="1"/>
          </p:cNvPicPr>
          <p:nvPr/>
        </p:nvPicPr>
        <p:blipFill>
          <a:blip r:embed="rId6"/>
          <a:stretch>
            <a:fillRect/>
          </a:stretch>
        </p:blipFill>
        <p:spPr>
          <a:xfrm>
            <a:off x="5203486" y="1283633"/>
            <a:ext cx="3429099" cy="3038844"/>
          </a:xfrm>
          <a:prstGeom prst="rect">
            <a:avLst/>
          </a:prstGeom>
          <a:solidFill>
            <a:srgbClr val="FFFFFF">
              <a:shade val="85000"/>
            </a:srgbClr>
          </a:solidFill>
          <a:ln w="19050" cap="sq">
            <a:solidFill>
              <a:schemeClr val="tx1"/>
            </a:solidFill>
            <a:miter lim="800000"/>
          </a:ln>
          <a:effectLst/>
        </p:spPr>
      </p:pic>
    </p:spTree>
    <p:custDataLst>
      <p:tags r:id="rId1"/>
    </p:custDataLst>
    <p:extLst>
      <p:ext uri="{BB962C8B-B14F-4D97-AF65-F5344CB8AC3E}">
        <p14:creationId xmlns:p14="http://schemas.microsoft.com/office/powerpoint/2010/main" val="800874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9E690433-17CF-4A5A-B4F6-A3B5C315C373}"/>
              </a:ext>
            </a:extLst>
          </p:cNvPr>
          <p:cNvSpPr txBox="1">
            <a:spLocks noGrp="1"/>
          </p:cNvSpPr>
          <p:nvPr>
            <p:ph type="title"/>
          </p:nvPr>
        </p:nvSpPr>
        <p:spPr>
          <a:xfrm>
            <a:off x="447922" y="369285"/>
            <a:ext cx="8197109" cy="71071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l" defTabSz="457200" rtl="0" eaLnBrk="1" latinLnBrk="0" hangingPunct="1">
              <a:spcBef>
                <a:spcPct val="0"/>
              </a:spcBef>
              <a:buNone/>
              <a:defRPr sz="3000" b="1" i="0" kern="1200">
                <a:solidFill>
                  <a:schemeClr val="tx1"/>
                </a:solidFill>
                <a:latin typeface="Encode Sans Normal Black" charset="0"/>
                <a:ea typeface="Encode Sans Normal Black" charset="0"/>
                <a:cs typeface="Encode Sans Normal Black" charset="0"/>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sz="3200" b="0">
                <a:latin typeface="encode sans normal"/>
              </a:rPr>
              <a:t>Questions?</a:t>
            </a:r>
          </a:p>
        </p:txBody>
      </p:sp>
      <p:sp>
        <p:nvSpPr>
          <p:cNvPr id="3" name="Text Placeholder 2"/>
          <p:cNvSpPr>
            <a:spLocks noGrp="1"/>
          </p:cNvSpPr>
          <p:nvPr>
            <p:ph type="body" sz="quarter" idx="11"/>
          </p:nvPr>
        </p:nvSpPr>
        <p:spPr>
          <a:xfrm>
            <a:off x="447923" y="1583999"/>
            <a:ext cx="5643277" cy="2928733"/>
          </a:xfrm>
        </p:spPr>
        <p:txBody>
          <a:bodyPr lIns="91440" tIns="45720" rIns="91440" bIns="45720" anchor="t"/>
          <a:lstStyle/>
          <a:p>
            <a:pPr marL="0" indent="0">
              <a:spcBef>
                <a:spcPts val="400"/>
              </a:spcBef>
              <a:buNone/>
            </a:pPr>
            <a:r>
              <a:rPr lang="en-US" sz="1600" b="0">
                <a:solidFill>
                  <a:schemeClr val="tx1"/>
                </a:solidFill>
                <a:latin typeface="Open Sans"/>
                <a:ea typeface="Open Sans"/>
                <a:cs typeface="Open Sans"/>
              </a:rPr>
              <a:t>Contact me!  </a:t>
            </a:r>
            <a:r>
              <a:rPr lang="en-US" sz="1600" b="0">
                <a:solidFill>
                  <a:schemeClr val="tx1"/>
                </a:solidFill>
                <a:latin typeface="Open Sans"/>
                <a:ea typeface="Open Sans"/>
                <a:cs typeface="Open Sans"/>
                <a:hlinkClick r:id="rId4">
                  <a:extLst>
                    <a:ext uri="{A12FA001-AC4F-418D-AE19-62706E023703}">
                      <ahyp:hlinkClr xmlns:ahyp="http://schemas.microsoft.com/office/drawing/2018/hyperlinkcolor" val="tx"/>
                    </a:ext>
                  </a:extLst>
                </a:hlinkClick>
              </a:rPr>
              <a:t>mcj6@uw.edu</a:t>
            </a:r>
            <a:endParaRPr lang="en-US" sz="1600" b="0">
              <a:solidFill>
                <a:schemeClr val="tx1"/>
              </a:solidFill>
              <a:latin typeface="Open Sans"/>
              <a:ea typeface="Open Sans"/>
              <a:cs typeface="Open Sans"/>
            </a:endParaRPr>
          </a:p>
          <a:p>
            <a:pPr marL="0" indent="0">
              <a:spcBef>
                <a:spcPts val="400"/>
              </a:spcBef>
              <a:buNone/>
            </a:pPr>
            <a:endParaRPr lang="en-US" sz="1600" b="0">
              <a:solidFill>
                <a:schemeClr val="tx1"/>
              </a:solidFill>
              <a:latin typeface="Open Sans"/>
              <a:ea typeface="Open Sans"/>
              <a:cs typeface="Open Sans"/>
            </a:endParaRPr>
          </a:p>
          <a:p>
            <a:pPr marL="0" indent="0">
              <a:spcBef>
                <a:spcPts val="400"/>
              </a:spcBef>
              <a:buNone/>
            </a:pPr>
            <a:r>
              <a:rPr lang="en-US" sz="1600" b="0">
                <a:solidFill>
                  <a:schemeClr val="tx1"/>
                </a:solidFill>
                <a:latin typeface="Open Sans"/>
                <a:ea typeface="Open Sans"/>
                <a:cs typeface="Open Sans"/>
              </a:rPr>
              <a:t>Check out the </a:t>
            </a:r>
            <a:r>
              <a:rPr lang="en-US" sz="1600" b="0">
                <a:solidFill>
                  <a:schemeClr val="tx1"/>
                </a:solidFill>
                <a:latin typeface="Open Sans"/>
                <a:ea typeface="Open Sans"/>
                <a:cs typeface="Open Sans"/>
                <a:hlinkClick r:id="rId5">
                  <a:extLst>
                    <a:ext uri="{A12FA001-AC4F-418D-AE19-62706E023703}">
                      <ahyp:hlinkClr xmlns:ahyp="http://schemas.microsoft.com/office/drawing/2018/hyperlinkcolor" val="tx"/>
                    </a:ext>
                  </a:extLst>
                </a:hlinkClick>
              </a:rPr>
              <a:t>Accessibility Resource </a:t>
            </a:r>
            <a:r>
              <a:rPr lang="en-US" sz="1600" b="0" err="1">
                <a:solidFill>
                  <a:schemeClr val="tx1"/>
                </a:solidFill>
                <a:latin typeface="Open Sans"/>
                <a:ea typeface="Open Sans"/>
                <a:cs typeface="Open Sans"/>
                <a:hlinkClick r:id="rId5">
                  <a:extLst>
                    <a:ext uri="{A12FA001-AC4F-418D-AE19-62706E023703}">
                      <ahyp:hlinkClr xmlns:ahyp="http://schemas.microsoft.com/office/drawing/2018/hyperlinkcolor" val="tx"/>
                    </a:ext>
                  </a:extLst>
                </a:hlinkClick>
              </a:rPr>
              <a:t>Linktree</a:t>
            </a:r>
            <a:endParaRPr lang="en-US" sz="1600" b="0">
              <a:solidFill>
                <a:schemeClr val="tx1"/>
              </a:solidFill>
              <a:latin typeface="Open Sans"/>
              <a:ea typeface="Open Sans"/>
              <a:cs typeface="Open Sans"/>
            </a:endParaRPr>
          </a:p>
          <a:p>
            <a:pPr marL="0" indent="0">
              <a:spcBef>
                <a:spcPts val="400"/>
              </a:spcBef>
              <a:buNone/>
            </a:pPr>
            <a:endParaRPr lang="en-US" sz="1600" b="0">
              <a:solidFill>
                <a:schemeClr val="tx1"/>
              </a:solidFill>
              <a:latin typeface="Open Sans"/>
              <a:ea typeface="Open Sans"/>
              <a:cs typeface="Open Sans"/>
            </a:endParaRPr>
          </a:p>
          <a:p>
            <a:pPr marL="0" indent="0">
              <a:spcBef>
                <a:spcPts val="400"/>
              </a:spcBef>
              <a:buNone/>
            </a:pPr>
            <a:r>
              <a:rPr lang="en-US" sz="1600" b="0">
                <a:solidFill>
                  <a:schemeClr val="tx1"/>
                </a:solidFill>
                <a:latin typeface="Open Sans"/>
                <a:ea typeface="Open Sans"/>
                <a:cs typeface="Open Sans"/>
              </a:rPr>
              <a:t>Get help from </a:t>
            </a:r>
            <a:r>
              <a:rPr lang="en-US" sz="1600" b="0">
                <a:solidFill>
                  <a:schemeClr val="tx1"/>
                </a:solidFill>
                <a:latin typeface="Open Sans"/>
                <a:ea typeface="Open Sans"/>
                <a:cs typeface="Open Sans"/>
                <a:hlinkClick r:id="rId6">
                  <a:extLst>
                    <a:ext uri="{A12FA001-AC4F-418D-AE19-62706E023703}">
                      <ahyp:hlinkClr xmlns:ahyp="http://schemas.microsoft.com/office/drawing/2018/hyperlinkcolor" val="tx"/>
                    </a:ext>
                  </a:extLst>
                </a:hlinkClick>
              </a:rPr>
              <a:t>Accessible Technology Services</a:t>
            </a:r>
            <a:endParaRPr lang="en-US" sz="1600" b="0">
              <a:solidFill>
                <a:schemeClr val="tx1"/>
              </a:solidFill>
              <a:latin typeface="Open Sans"/>
              <a:ea typeface="Open Sans"/>
              <a:cs typeface="Open Sans"/>
            </a:endParaRPr>
          </a:p>
          <a:p>
            <a:pPr marL="285750" indent="-285750">
              <a:spcBef>
                <a:spcPts val="400"/>
              </a:spcBef>
            </a:pPr>
            <a:endParaRPr lang="en-US" sz="1400" b="0">
              <a:solidFill>
                <a:schemeClr val="tx1"/>
              </a:solidFill>
              <a:latin typeface="Open Sans"/>
              <a:ea typeface="Open Sans"/>
              <a:cs typeface="Open Sans"/>
            </a:endParaRPr>
          </a:p>
          <a:p>
            <a:pPr marL="0" indent="0">
              <a:spcBef>
                <a:spcPts val="400"/>
              </a:spcBef>
              <a:buNone/>
            </a:pPr>
            <a:r>
              <a:rPr lang="en-US" sz="1600" b="0">
                <a:solidFill>
                  <a:schemeClr val="tx1"/>
                </a:solidFill>
                <a:latin typeface="Open Sans"/>
                <a:ea typeface="Open Sans"/>
                <a:cs typeface="Open Sans"/>
              </a:rPr>
              <a:t>Subscribe to the </a:t>
            </a:r>
            <a:r>
              <a:rPr lang="en-US" sz="1600" b="0">
                <a:solidFill>
                  <a:schemeClr val="tx1"/>
                </a:solidFill>
                <a:latin typeface="Open Sans"/>
                <a:ea typeface="Open Sans"/>
                <a:cs typeface="Open Sans"/>
                <a:hlinkClick r:id="rId7">
                  <a:extLst>
                    <a:ext uri="{A12FA001-AC4F-418D-AE19-62706E023703}">
                      <ahyp:hlinkClr xmlns:ahyp="http://schemas.microsoft.com/office/drawing/2018/hyperlinkcolor" val="tx"/>
                    </a:ext>
                  </a:extLst>
                </a:hlinkClick>
              </a:rPr>
              <a:t>Digital Accessibility Calendar</a:t>
            </a:r>
            <a:r>
              <a:rPr lang="en-US" sz="1600" b="0">
                <a:solidFill>
                  <a:schemeClr val="tx1"/>
                </a:solidFill>
                <a:latin typeface="Open Sans"/>
                <a:ea typeface="Open Sans"/>
                <a:cs typeface="Open Sans"/>
              </a:rPr>
              <a:t> to keep up with upcoming training and events at UW.</a:t>
            </a:r>
            <a:endParaRPr lang="en-US" sz="1600">
              <a:solidFill>
                <a:schemeClr val="tx1"/>
              </a:solidFill>
            </a:endParaRPr>
          </a:p>
          <a:p>
            <a:pPr marL="0" indent="0">
              <a:spcBef>
                <a:spcPts val="400"/>
              </a:spcBef>
              <a:buNone/>
            </a:pPr>
            <a:r>
              <a:rPr lang="en-US" sz="1800" b="0">
                <a:latin typeface="Open Sans"/>
                <a:ea typeface="Open Sans"/>
                <a:cs typeface="Open Sans"/>
              </a:rPr>
              <a:t> UW</a:t>
            </a:r>
          </a:p>
          <a:p>
            <a:pPr marL="0" indent="0">
              <a:spcBef>
                <a:spcPts val="400"/>
              </a:spcBef>
              <a:buNone/>
            </a:pPr>
            <a:endParaRPr lang="en-US" sz="1800" b="0"/>
          </a:p>
          <a:p>
            <a:pPr>
              <a:spcBef>
                <a:spcPts val="400"/>
              </a:spcBef>
            </a:pPr>
            <a:endParaRPr lang="en-US" sz="1800" b="0"/>
          </a:p>
          <a:p>
            <a:pPr marL="400050" lvl="1" indent="0">
              <a:spcBef>
                <a:spcPts val="400"/>
              </a:spcBef>
              <a:buNone/>
            </a:pPr>
            <a:endParaRPr lang="en-US" sz="1400" b="0"/>
          </a:p>
          <a:p>
            <a:pPr marL="400050" lvl="1" indent="0">
              <a:spcBef>
                <a:spcPts val="400"/>
              </a:spcBef>
              <a:buNone/>
            </a:pPr>
            <a:endParaRPr lang="en-US" sz="1400" b="0"/>
          </a:p>
          <a:p>
            <a:pPr marL="228600" indent="-228600">
              <a:spcBef>
                <a:spcPts val="400"/>
              </a:spcBef>
              <a:buFont typeface="Lucida Grande" panose="020B0604020202020204" pitchFamily="34" charset="0"/>
              <a:buChar char="&gt;"/>
            </a:pPr>
            <a:endParaRPr lang="en-US" sz="1800" b="0"/>
          </a:p>
          <a:p>
            <a:pPr marL="0" indent="0">
              <a:spcBef>
                <a:spcPts val="400"/>
              </a:spcBef>
              <a:buNone/>
            </a:pPr>
            <a:endParaRPr lang="en-US" sz="1600" b="0"/>
          </a:p>
        </p:txBody>
      </p:sp>
      <p:pic>
        <p:nvPicPr>
          <p:cNvPr id="4" name="Picture 3" descr="QR code for UW accessibility resources  linktree">
            <a:extLst>
              <a:ext uri="{FF2B5EF4-FFF2-40B4-BE49-F238E27FC236}">
                <a16:creationId xmlns:a16="http://schemas.microsoft.com/office/drawing/2014/main" id="{7AC2B364-7828-1CD4-6A7D-2B91A4A3BA68}"/>
              </a:ext>
            </a:extLst>
          </p:cNvPr>
          <p:cNvPicPr>
            <a:picLocks noChangeAspect="1"/>
          </p:cNvPicPr>
          <p:nvPr/>
        </p:nvPicPr>
        <p:blipFill>
          <a:blip r:embed="rId8"/>
          <a:stretch>
            <a:fillRect/>
          </a:stretch>
        </p:blipFill>
        <p:spPr>
          <a:xfrm>
            <a:off x="6397348" y="1839727"/>
            <a:ext cx="2175832" cy="2011245"/>
          </a:xfrm>
          <a:prstGeom prst="rect">
            <a:avLst/>
          </a:prstGeom>
          <a:ln w="19050">
            <a:solidFill>
              <a:schemeClr val="tx1"/>
            </a:solidFill>
          </a:ln>
        </p:spPr>
      </p:pic>
      <p:sp>
        <p:nvSpPr>
          <p:cNvPr id="8" name="TextBox 7">
            <a:extLst>
              <a:ext uri="{FF2B5EF4-FFF2-40B4-BE49-F238E27FC236}">
                <a16:creationId xmlns:a16="http://schemas.microsoft.com/office/drawing/2014/main" id="{3C9E6BC0-47F0-0ADC-257F-8DC54B43BDC8}"/>
              </a:ext>
            </a:extLst>
          </p:cNvPr>
          <p:cNvSpPr txBox="1"/>
          <p:nvPr/>
        </p:nvSpPr>
        <p:spPr>
          <a:xfrm>
            <a:off x="6325497" y="4046217"/>
            <a:ext cx="2319534" cy="276999"/>
          </a:xfrm>
          <a:prstGeom prst="rect">
            <a:avLst/>
          </a:prstGeom>
          <a:noFill/>
        </p:spPr>
        <p:txBody>
          <a:bodyPr wrap="square" rtlCol="0">
            <a:spAutoFit/>
          </a:bodyPr>
          <a:lstStyle/>
          <a:p>
            <a:r>
              <a:rPr lang="en-US" sz="1200" b="0">
                <a:solidFill>
                  <a:schemeClr val="tx1"/>
                </a:solidFill>
                <a:latin typeface="Open Sans"/>
                <a:ea typeface="Open Sans"/>
                <a:cs typeface="Open Sans"/>
                <a:hlinkClick r:id="rId5">
                  <a:extLst>
                    <a:ext uri="{A12FA001-AC4F-418D-AE19-62706E023703}">
                      <ahyp:hlinkClr xmlns:ahyp="http://schemas.microsoft.com/office/drawing/2018/hyperlinkcolor" val="tx"/>
                    </a:ext>
                  </a:extLst>
                </a:hlinkClick>
              </a:rPr>
              <a:t>https://linktr.ee/a11ylinksuw</a:t>
            </a:r>
            <a:endParaRPr lang="en-US" sz="1200"/>
          </a:p>
        </p:txBody>
      </p:sp>
    </p:spTree>
    <p:custDataLst>
      <p:tags r:id="rId1"/>
    </p:custDataLst>
    <p:extLst>
      <p:ext uri="{BB962C8B-B14F-4D97-AF65-F5344CB8AC3E}">
        <p14:creationId xmlns:p14="http://schemas.microsoft.com/office/powerpoint/2010/main" val="1206782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E9F42-D0B1-5C16-E201-2F7F2059E330}"/>
              </a:ext>
            </a:extLst>
          </p:cNvPr>
          <p:cNvSpPr>
            <a:spLocks noGrp="1"/>
          </p:cNvSpPr>
          <p:nvPr>
            <p:ph type="title"/>
          </p:nvPr>
        </p:nvSpPr>
        <p:spPr>
          <a:xfrm>
            <a:off x="267461" y="235185"/>
            <a:ext cx="8183170" cy="837615"/>
          </a:xfrm>
        </p:spPr>
        <p:txBody>
          <a:bodyPr lIns="91440" tIns="45720" rIns="91440" bIns="45720" anchor="b"/>
          <a:lstStyle/>
          <a:p>
            <a:r>
              <a:rPr lang="en-US" sz="3200" b="0">
                <a:latin typeface="encode sans"/>
              </a:rPr>
              <a:t>Agenda For Accessibility POP Sessions</a:t>
            </a:r>
          </a:p>
        </p:txBody>
      </p:sp>
      <p:sp>
        <p:nvSpPr>
          <p:cNvPr id="3" name="Text Placeholder 2">
            <a:extLst>
              <a:ext uri="{FF2B5EF4-FFF2-40B4-BE49-F238E27FC236}">
                <a16:creationId xmlns:a16="http://schemas.microsoft.com/office/drawing/2014/main" id="{390452DC-8BAC-AA7A-B382-35FD1902DDAE}"/>
              </a:ext>
            </a:extLst>
          </p:cNvPr>
          <p:cNvSpPr>
            <a:spLocks noGrp="1"/>
          </p:cNvSpPr>
          <p:nvPr>
            <p:ph type="body" sz="quarter" idx="11"/>
          </p:nvPr>
        </p:nvSpPr>
        <p:spPr>
          <a:xfrm>
            <a:off x="461862" y="1591200"/>
            <a:ext cx="5577135" cy="3326400"/>
          </a:xfrm>
        </p:spPr>
        <p:txBody>
          <a:bodyPr lIns="91440" tIns="45720" rIns="91440" bIns="45720" anchor="t"/>
          <a:lstStyle/>
          <a:p>
            <a:pPr>
              <a:buFont typeface="Wingdings"/>
              <a:buChar char="ü"/>
            </a:pPr>
            <a:r>
              <a:rPr lang="en-US" sz="2000">
                <a:solidFill>
                  <a:schemeClr val="tx1"/>
                </a:solidFill>
                <a:latin typeface="Open Sans"/>
                <a:ea typeface="Open Sans"/>
                <a:cs typeface="Open Sans"/>
              </a:rPr>
              <a:t>15-20  minutes:</a:t>
            </a:r>
            <a:r>
              <a:rPr lang="en-US" sz="2000" b="0">
                <a:solidFill>
                  <a:schemeClr val="tx1"/>
                </a:solidFill>
                <a:latin typeface="Open Sans"/>
                <a:ea typeface="Open Sans"/>
                <a:cs typeface="Open Sans"/>
              </a:rPr>
              <a:t> Learn or review one digital accessibility skill</a:t>
            </a:r>
          </a:p>
          <a:p>
            <a:pPr marL="0" indent="0">
              <a:buNone/>
            </a:pPr>
            <a:endParaRPr lang="en-US" sz="1600" b="0" dirty="0">
              <a:solidFill>
                <a:schemeClr val="tx1"/>
              </a:solidFill>
              <a:latin typeface="Open Sans"/>
              <a:ea typeface="Open Sans"/>
              <a:cs typeface="Open Sans"/>
            </a:endParaRPr>
          </a:p>
          <a:p>
            <a:pPr>
              <a:buFont typeface="Wingdings"/>
              <a:buChar char="ü"/>
            </a:pPr>
            <a:r>
              <a:rPr lang="en-US" sz="2000">
                <a:solidFill>
                  <a:schemeClr val="tx1"/>
                </a:solidFill>
                <a:latin typeface="Open Sans"/>
                <a:ea typeface="Open Sans"/>
                <a:cs typeface="Open Sans"/>
              </a:rPr>
              <a:t>30-35 minutes:</a:t>
            </a:r>
            <a:r>
              <a:rPr lang="en-US" sz="2000" b="0">
                <a:solidFill>
                  <a:schemeClr val="tx1"/>
                </a:solidFill>
                <a:latin typeface="Open Sans"/>
                <a:ea typeface="Open Sans"/>
                <a:cs typeface="Open Sans"/>
              </a:rPr>
              <a:t> Practice the skill or ask question</a:t>
            </a:r>
            <a:endParaRPr lang="en-US" sz="800">
              <a:solidFill>
                <a:schemeClr val="tx1"/>
              </a:solidFill>
            </a:endParaRPr>
          </a:p>
          <a:p>
            <a:pPr marL="742950" lvl="1" indent="-285750">
              <a:buFont typeface="Arial"/>
              <a:buChar char="•"/>
            </a:pPr>
            <a:r>
              <a:rPr lang="en-US" sz="1800" b="0">
                <a:solidFill>
                  <a:schemeClr val="tx1"/>
                </a:solidFill>
                <a:latin typeface="Open Sans"/>
                <a:ea typeface="Open Sans"/>
                <a:cs typeface="Open Sans"/>
              </a:rPr>
              <a:t>Work on suggested activities</a:t>
            </a:r>
            <a:endParaRPr lang="en-US" sz="1800">
              <a:solidFill>
                <a:schemeClr val="tx1"/>
              </a:solidFill>
            </a:endParaRPr>
          </a:p>
          <a:p>
            <a:pPr lvl="1">
              <a:buFont typeface="Arial"/>
              <a:buChar char="•"/>
            </a:pPr>
            <a:r>
              <a:rPr lang="en-US" sz="1800" b="0">
                <a:solidFill>
                  <a:schemeClr val="tx1"/>
                </a:solidFill>
                <a:latin typeface="Open Sans"/>
                <a:ea typeface="Open Sans"/>
                <a:cs typeface="Open Sans"/>
              </a:rPr>
              <a:t>Work on your own content</a:t>
            </a:r>
            <a:endParaRPr lang="en-US">
              <a:solidFill>
                <a:schemeClr val="tx1"/>
              </a:solidFill>
            </a:endParaRPr>
          </a:p>
          <a:p>
            <a:pPr marL="457200" lvl="1" indent="0">
              <a:buNone/>
            </a:pPr>
            <a:r>
              <a:rPr lang="en-US" sz="1400" b="0">
                <a:solidFill>
                  <a:schemeClr val="tx1"/>
                </a:solidFill>
                <a:latin typeface="Open Sans"/>
                <a:ea typeface="Open Sans"/>
                <a:cs typeface="Open Sans"/>
              </a:rPr>
              <a:t> </a:t>
            </a:r>
            <a:endParaRPr lang="en-US" sz="1400">
              <a:solidFill>
                <a:schemeClr val="tx1"/>
              </a:solidFill>
            </a:endParaRPr>
          </a:p>
          <a:p>
            <a:pPr>
              <a:buFont typeface="Wingdings"/>
              <a:buChar char="ü"/>
            </a:pPr>
            <a:r>
              <a:rPr lang="en-US" sz="2000">
                <a:solidFill>
                  <a:schemeClr val="tx1"/>
                </a:solidFill>
                <a:latin typeface="Open Sans"/>
                <a:ea typeface="Open Sans"/>
                <a:cs typeface="Open Sans"/>
              </a:rPr>
              <a:t>Remaining time :</a:t>
            </a:r>
            <a:r>
              <a:rPr lang="en-US" sz="2000" b="0">
                <a:solidFill>
                  <a:schemeClr val="tx1"/>
                </a:solidFill>
                <a:latin typeface="Open Sans"/>
                <a:ea typeface="Open Sans"/>
                <a:cs typeface="Open Sans"/>
              </a:rPr>
              <a:t> Check-in and set a personal mini-goal </a:t>
            </a:r>
            <a:r>
              <a:rPr lang="en-US" sz="1800" b="0" dirty="0">
                <a:solidFill>
                  <a:schemeClr val="tx1"/>
                </a:solidFill>
                <a:latin typeface="Open Sans"/>
                <a:ea typeface="Open Sans"/>
                <a:cs typeface="Open Sans"/>
              </a:rPr>
              <a:t> </a:t>
            </a:r>
            <a:endParaRPr lang="en-US" dirty="0">
              <a:solidFill>
                <a:schemeClr val="tx1"/>
              </a:solidFill>
            </a:endParaRPr>
          </a:p>
        </p:txBody>
      </p:sp>
      <p:pic>
        <p:nvPicPr>
          <p:cNvPr id="5" name="Picture 4" descr="Graphic representing different levels of progress with the message that all progress is valuable. Three rows of six circles, each with a different level of blue in them, some high, some low. Three lines of text between read, &quot;This is progress. This is also progress. And so is this.&quot;">
            <a:extLst>
              <a:ext uri="{FF2B5EF4-FFF2-40B4-BE49-F238E27FC236}">
                <a16:creationId xmlns:a16="http://schemas.microsoft.com/office/drawing/2014/main" id="{5A3CA499-4565-224F-B8FC-0C10065B2E33}"/>
              </a:ext>
            </a:extLst>
          </p:cNvPr>
          <p:cNvPicPr>
            <a:picLocks noChangeAspect="1"/>
          </p:cNvPicPr>
          <p:nvPr/>
        </p:nvPicPr>
        <p:blipFill>
          <a:blip r:embed="rId3"/>
          <a:stretch>
            <a:fillRect/>
          </a:stretch>
        </p:blipFill>
        <p:spPr>
          <a:xfrm>
            <a:off x="5937390" y="1387906"/>
            <a:ext cx="2890910" cy="2545568"/>
          </a:xfrm>
          <a:prstGeom prst="rect">
            <a:avLst/>
          </a:prstGeom>
          <a:solidFill>
            <a:srgbClr val="FFFFFF">
              <a:shade val="85000"/>
            </a:srgbClr>
          </a:solidFill>
          <a:ln w="19050" cap="sq">
            <a:solidFill>
              <a:schemeClr val="tx1"/>
            </a:solidFill>
            <a:miter lim="800000"/>
          </a:ln>
          <a:effectLst/>
        </p:spPr>
      </p:pic>
    </p:spTree>
    <p:custDataLst>
      <p:tags r:id="rId1"/>
    </p:custDataLst>
    <p:extLst>
      <p:ext uri="{BB962C8B-B14F-4D97-AF65-F5344CB8AC3E}">
        <p14:creationId xmlns:p14="http://schemas.microsoft.com/office/powerpoint/2010/main" val="3472474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A7D06-4114-05D7-272F-F7AA0573DB4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7AF5BBC-D7F5-6AB1-83A2-B0739B526D8E}"/>
              </a:ext>
            </a:extLst>
          </p:cNvPr>
          <p:cNvSpPr>
            <a:spLocks noGrp="1"/>
          </p:cNvSpPr>
          <p:nvPr>
            <p:ph type="title"/>
          </p:nvPr>
        </p:nvSpPr>
        <p:spPr>
          <a:xfrm>
            <a:off x="552645" y="369285"/>
            <a:ext cx="8197109" cy="647665"/>
          </a:xfrm>
        </p:spPr>
        <p:txBody>
          <a:bodyPr lIns="91440" tIns="45720" rIns="91440" bIns="45720" anchor="b"/>
          <a:lstStyle/>
          <a:p>
            <a:r>
              <a:rPr lang="en-US" sz="3200" b="0">
                <a:latin typeface="encode sans normal"/>
              </a:rPr>
              <a:t>What is Digital Accessibility?</a:t>
            </a:r>
          </a:p>
        </p:txBody>
      </p:sp>
      <p:sp>
        <p:nvSpPr>
          <p:cNvPr id="4" name="Text Placeholder 3">
            <a:extLst>
              <a:ext uri="{FF2B5EF4-FFF2-40B4-BE49-F238E27FC236}">
                <a16:creationId xmlns:a16="http://schemas.microsoft.com/office/drawing/2014/main" id="{4233BBB6-0CD8-7A87-EE19-88CB9DC9B6FB}"/>
              </a:ext>
            </a:extLst>
          </p:cNvPr>
          <p:cNvSpPr>
            <a:spLocks noGrp="1"/>
          </p:cNvSpPr>
          <p:nvPr>
            <p:ph type="body" sz="quarter" idx="11"/>
          </p:nvPr>
        </p:nvSpPr>
        <p:spPr>
          <a:xfrm>
            <a:off x="447923" y="1562400"/>
            <a:ext cx="6464077" cy="3009601"/>
          </a:xfrm>
        </p:spPr>
        <p:txBody>
          <a:bodyPr/>
          <a:lstStyle/>
          <a:p>
            <a:pPr marL="0" indent="0">
              <a:buNone/>
            </a:pPr>
            <a:r>
              <a:rPr lang="en-US" sz="1600" b="0">
                <a:solidFill>
                  <a:schemeClr val="tx1"/>
                </a:solidFill>
              </a:rPr>
              <a:t>Digital Accessibility means that we apply technical skills and tools to make all content we share online – websites, documents, slide decks, videos, etc., – fully accessible, equally available, and equally usable for ALL users, particularly people with disabilities who use assistive technology to navigate online content.</a:t>
            </a:r>
          </a:p>
          <a:p>
            <a:pPr marL="0" indent="0">
              <a:buNone/>
            </a:pPr>
            <a:endParaRPr lang="en-US" sz="1600" b="0">
              <a:solidFill>
                <a:schemeClr val="tx1"/>
              </a:solidFill>
            </a:endParaRPr>
          </a:p>
          <a:p>
            <a:pPr>
              <a:buFont typeface="Wingdings" panose="05000000000000000000" pitchFamily="2" charset="2"/>
              <a:buChar char="ü"/>
            </a:pPr>
            <a:r>
              <a:rPr lang="en-US" sz="1600">
                <a:solidFill>
                  <a:schemeClr val="tx1"/>
                </a:solidFill>
              </a:rPr>
              <a:t>Within our capacity: </a:t>
            </a:r>
            <a:r>
              <a:rPr lang="en-US" sz="1600" b="0">
                <a:solidFill>
                  <a:schemeClr val="tx1"/>
                </a:solidFill>
              </a:rPr>
              <a:t>There are tools and best practices we can learn to help us achieve foundational digital accessibility</a:t>
            </a:r>
            <a:r>
              <a:rPr lang="en-US" sz="1600">
                <a:solidFill>
                  <a:schemeClr val="tx1"/>
                </a:solidFill>
              </a:rPr>
              <a:t>.</a:t>
            </a:r>
          </a:p>
          <a:p>
            <a:pPr>
              <a:buFont typeface="Wingdings" panose="05000000000000000000" pitchFamily="2" charset="2"/>
              <a:buChar char="ü"/>
            </a:pPr>
            <a:endParaRPr lang="en-US" sz="1600" b="0">
              <a:solidFill>
                <a:schemeClr val="tx1"/>
              </a:solidFill>
            </a:endParaRPr>
          </a:p>
          <a:p>
            <a:pPr>
              <a:buFont typeface="Wingdings" panose="05000000000000000000" pitchFamily="2" charset="2"/>
              <a:buChar char="ü"/>
            </a:pPr>
            <a:r>
              <a:rPr lang="en-US" sz="1600">
                <a:solidFill>
                  <a:schemeClr val="tx1"/>
                </a:solidFill>
              </a:rPr>
              <a:t>Beyond our capacity: </a:t>
            </a:r>
            <a:r>
              <a:rPr lang="en-US" sz="1600" b="0">
                <a:solidFill>
                  <a:schemeClr val="tx1"/>
                </a:solidFill>
              </a:rPr>
              <a:t>There are resources at UW to help us with complex accessibility issues. More resources and tools are being developed and explored all the time.</a:t>
            </a:r>
            <a:endParaRPr lang="en-US" sz="2000" b="0">
              <a:solidFill>
                <a:schemeClr val="tx1"/>
              </a:solidFill>
            </a:endParaRPr>
          </a:p>
          <a:p>
            <a:pPr marL="0" indent="0">
              <a:buNone/>
            </a:pPr>
            <a:endParaRPr lang="en-US" sz="2000" b="0">
              <a:solidFill>
                <a:schemeClr val="tx1"/>
              </a:solidFill>
            </a:endParaRPr>
          </a:p>
          <a:p>
            <a:endParaRPr lang="en-US" sz="2000" b="0">
              <a:solidFill>
                <a:schemeClr val="tx1"/>
              </a:solidFill>
            </a:endParaRPr>
          </a:p>
        </p:txBody>
      </p:sp>
      <p:pic>
        <p:nvPicPr>
          <p:cNvPr id="5" name="Picture 4">
            <a:extLst>
              <a:ext uri="{FF2B5EF4-FFF2-40B4-BE49-F238E27FC236}">
                <a16:creationId xmlns:a16="http://schemas.microsoft.com/office/drawing/2014/main" id="{1BFFDBB2-D7DF-70BC-D98B-B395EB2DA46D}"/>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7022027" y="1391626"/>
            <a:ext cx="1819573" cy="1819573"/>
          </a:xfrm>
          <a:prstGeom prst="rect">
            <a:avLst/>
          </a:prstGeom>
        </p:spPr>
      </p:pic>
    </p:spTree>
    <p:custDataLst>
      <p:tags r:id="rId1"/>
    </p:custDataLst>
    <p:extLst>
      <p:ext uri="{BB962C8B-B14F-4D97-AF65-F5344CB8AC3E}">
        <p14:creationId xmlns:p14="http://schemas.microsoft.com/office/powerpoint/2010/main" val="950243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96A1DB1-62BA-6A00-7AC7-A0B20CCC77B7}"/>
              </a:ext>
            </a:extLst>
          </p:cNvPr>
          <p:cNvSpPr>
            <a:spLocks noGrp="1"/>
          </p:cNvSpPr>
          <p:nvPr>
            <p:ph type="title"/>
          </p:nvPr>
        </p:nvSpPr>
        <p:spPr>
          <a:xfrm>
            <a:off x="447922" y="369285"/>
            <a:ext cx="8197109" cy="586679"/>
          </a:xfrm>
        </p:spPr>
        <p:txBody>
          <a:bodyPr/>
          <a:lstStyle/>
          <a:p>
            <a:pPr>
              <a:spcBef>
                <a:spcPct val="0"/>
              </a:spcBef>
            </a:pPr>
            <a:r>
              <a:rPr lang="en-US" sz="3200" b="0">
                <a:solidFill>
                  <a:schemeClr val="tx1"/>
                </a:solidFill>
                <a:latin typeface="encode sans normal"/>
              </a:rPr>
              <a:t>Best Practice: Use Structured Headings</a:t>
            </a:r>
          </a:p>
        </p:txBody>
      </p:sp>
      <p:sp>
        <p:nvSpPr>
          <p:cNvPr id="6" name="Text Placeholder 5">
            <a:extLst>
              <a:ext uri="{FF2B5EF4-FFF2-40B4-BE49-F238E27FC236}">
                <a16:creationId xmlns:a16="http://schemas.microsoft.com/office/drawing/2014/main" id="{E389A46D-5AE2-8633-BC45-292009DB38BF}"/>
              </a:ext>
            </a:extLst>
          </p:cNvPr>
          <p:cNvSpPr>
            <a:spLocks noGrp="1"/>
          </p:cNvSpPr>
          <p:nvPr>
            <p:ph type="body" idx="1"/>
          </p:nvPr>
        </p:nvSpPr>
        <p:spPr>
          <a:xfrm>
            <a:off x="447923" y="1309255"/>
            <a:ext cx="8197114" cy="3262745"/>
          </a:xfrm>
        </p:spPr>
        <p:txBody>
          <a:bodyPr spcFirstLastPara="1" wrap="square" lIns="91425" tIns="45700" rIns="91425" bIns="45700" anchor="t" anchorCtr="0">
            <a:noAutofit/>
          </a:bodyPr>
          <a:lstStyle/>
          <a:p>
            <a:pPr marL="76200" indent="0">
              <a:buNone/>
            </a:pPr>
            <a:r>
              <a:rPr lang="en-US" sz="1800" b="0" dirty="0">
                <a:solidFill>
                  <a:srgbClr val="4B2E83"/>
                </a:solidFill>
              </a:rPr>
              <a:t>Structured headings are announced by screen reader technology so users can understand the document's structure and choose how to navigate </a:t>
            </a:r>
            <a:r>
              <a:rPr lang="en-US" sz="1800" b="0">
                <a:solidFill>
                  <a:srgbClr val="4B2E83"/>
                </a:solidFill>
              </a:rPr>
              <a:t>content. They also help us create a navigation structure in</a:t>
            </a:r>
            <a:r>
              <a:rPr lang="en-US" sz="1800" b="0" dirty="0">
                <a:solidFill>
                  <a:srgbClr val="4B2E83"/>
                </a:solidFill>
              </a:rPr>
              <a:t> our documents.</a:t>
            </a:r>
          </a:p>
          <a:p>
            <a:pPr marL="76200" indent="0">
              <a:buNone/>
            </a:pPr>
            <a:endParaRPr lang="en-US" sz="1800" b="0">
              <a:solidFill>
                <a:srgbClr val="4B2E83"/>
              </a:solidFill>
            </a:endParaRPr>
          </a:p>
          <a:p>
            <a:pPr marL="76200" indent="0">
              <a:buNone/>
            </a:pPr>
            <a:r>
              <a:rPr lang="en-US" sz="1800" b="0">
                <a:solidFill>
                  <a:srgbClr val="4B2E83"/>
                </a:solidFill>
              </a:rPr>
              <a:t>We use structured headings because assistive technology cannot recognize headings created manually through font styling alone:</a:t>
            </a:r>
          </a:p>
          <a:p>
            <a:pPr marL="76200" indent="0">
              <a:buNone/>
            </a:pPr>
            <a:r>
              <a:rPr lang="en-US" sz="1800" b="0">
                <a:solidFill>
                  <a:srgbClr val="4B2E83"/>
                </a:solidFill>
              </a:rPr>
              <a:t> </a:t>
            </a:r>
            <a:r>
              <a:rPr lang="en-US" sz="1800">
                <a:solidFill>
                  <a:srgbClr val="4B2E83"/>
                </a:solidFill>
              </a:rPr>
              <a:t>X</a:t>
            </a:r>
            <a:r>
              <a:rPr lang="en-US" sz="1800" b="0">
                <a:solidFill>
                  <a:srgbClr val="4B2E83"/>
                </a:solidFill>
              </a:rPr>
              <a:t>  Increasing font size</a:t>
            </a:r>
          </a:p>
          <a:p>
            <a:pPr marL="76200" indent="0">
              <a:buNone/>
            </a:pPr>
            <a:r>
              <a:rPr lang="en-US" sz="1800" b="0">
                <a:solidFill>
                  <a:srgbClr val="4B2E83"/>
                </a:solidFill>
              </a:rPr>
              <a:t> </a:t>
            </a:r>
            <a:r>
              <a:rPr lang="en-US" sz="1800">
                <a:solidFill>
                  <a:srgbClr val="4B2E83"/>
                </a:solidFill>
              </a:rPr>
              <a:t>X</a:t>
            </a:r>
            <a:r>
              <a:rPr lang="en-US" sz="1800" b="0">
                <a:solidFill>
                  <a:srgbClr val="4B2E83"/>
                </a:solidFill>
              </a:rPr>
              <a:t>  Bolding text</a:t>
            </a:r>
          </a:p>
          <a:p>
            <a:pPr marL="76200" indent="0">
              <a:buNone/>
            </a:pPr>
            <a:r>
              <a:rPr lang="en-US" sz="1800" b="0">
                <a:solidFill>
                  <a:srgbClr val="4B2E83"/>
                </a:solidFill>
              </a:rPr>
              <a:t> </a:t>
            </a:r>
            <a:r>
              <a:rPr lang="en-US" sz="1800">
                <a:solidFill>
                  <a:srgbClr val="4B2E83"/>
                </a:solidFill>
              </a:rPr>
              <a:t>X</a:t>
            </a:r>
            <a:r>
              <a:rPr lang="en-US" sz="1800" b="0">
                <a:solidFill>
                  <a:srgbClr val="4B2E83"/>
                </a:solidFill>
              </a:rPr>
              <a:t>  Underlining text</a:t>
            </a:r>
          </a:p>
          <a:p>
            <a:pPr marL="76200" indent="0">
              <a:buNone/>
            </a:pPr>
            <a:r>
              <a:rPr lang="en-US" sz="1800" b="0">
                <a:solidFill>
                  <a:srgbClr val="4B2E83"/>
                </a:solidFill>
              </a:rPr>
              <a:t> </a:t>
            </a:r>
            <a:r>
              <a:rPr lang="en-US" sz="1800">
                <a:solidFill>
                  <a:srgbClr val="4B2E83"/>
                </a:solidFill>
              </a:rPr>
              <a:t>X</a:t>
            </a:r>
            <a:r>
              <a:rPr lang="en-US" sz="1800" b="0">
                <a:solidFill>
                  <a:srgbClr val="4B2E83"/>
                </a:solidFill>
              </a:rPr>
              <a:t>  Italicizing text</a:t>
            </a:r>
            <a:endParaRPr lang="en-US" sz="1800" b="0"/>
          </a:p>
        </p:txBody>
      </p:sp>
    </p:spTree>
    <p:custDataLst>
      <p:tags r:id="rId1"/>
    </p:custDataLst>
    <p:extLst>
      <p:ext uri="{BB962C8B-B14F-4D97-AF65-F5344CB8AC3E}">
        <p14:creationId xmlns:p14="http://schemas.microsoft.com/office/powerpoint/2010/main" val="1414475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97AAC-3C9B-27C7-2A41-A9044702F73A}"/>
              </a:ext>
            </a:extLst>
          </p:cNvPr>
          <p:cNvSpPr>
            <a:spLocks noGrp="1"/>
          </p:cNvSpPr>
          <p:nvPr>
            <p:ph type="title"/>
          </p:nvPr>
        </p:nvSpPr>
        <p:spPr>
          <a:xfrm>
            <a:off x="447922" y="369285"/>
            <a:ext cx="8197109" cy="641707"/>
          </a:xfrm>
        </p:spPr>
        <p:txBody>
          <a:bodyPr/>
          <a:lstStyle/>
          <a:p>
            <a:pPr>
              <a:spcBef>
                <a:spcPct val="0"/>
              </a:spcBef>
            </a:pPr>
            <a:r>
              <a:rPr lang="en-US" sz="3200" b="0">
                <a:solidFill>
                  <a:schemeClr val="tx1"/>
                </a:solidFill>
                <a:latin typeface="encode sans normal"/>
              </a:rPr>
              <a:t>Syllabus: No Structured Headings</a:t>
            </a:r>
          </a:p>
        </p:txBody>
      </p:sp>
      <p:sp>
        <p:nvSpPr>
          <p:cNvPr id="3" name="Text Placeholder 2">
            <a:extLst>
              <a:ext uri="{FF2B5EF4-FFF2-40B4-BE49-F238E27FC236}">
                <a16:creationId xmlns:a16="http://schemas.microsoft.com/office/drawing/2014/main" id="{1A49F43A-3CF3-4C65-EF7E-78CBB203ADAD}"/>
              </a:ext>
            </a:extLst>
          </p:cNvPr>
          <p:cNvSpPr>
            <a:spLocks noGrp="1"/>
          </p:cNvSpPr>
          <p:nvPr>
            <p:ph type="body" idx="1"/>
          </p:nvPr>
        </p:nvSpPr>
        <p:spPr>
          <a:xfrm>
            <a:off x="386366" y="1236373"/>
            <a:ext cx="8377707" cy="3335628"/>
          </a:xfrm>
        </p:spPr>
        <p:txBody>
          <a:bodyPr/>
          <a:lstStyle/>
          <a:p>
            <a:pPr marL="76200" indent="0">
              <a:buNone/>
            </a:pPr>
            <a:r>
              <a:rPr lang="en-US" sz="1600" b="0">
                <a:solidFill>
                  <a:schemeClr val="tx1">
                    <a:lumMod val="75000"/>
                  </a:schemeClr>
                </a:solidFill>
              </a:rPr>
              <a:t>Introduction to Physics Course Syllabus Textbook Our sole text for this course will be Introduction to Physics, Second Edition, authored by the instructor. Course Objectives to offer students exposure to basic principles of Physics to provide students with rich, thought-provoking discussions during lecture sessions to provide students with experiential learning opportunities during laboratory sessions. Class Schedule Week Topic Reading Assignment 1 Course Introduction Chapter 1 2 Inertia, equilibrium, kinematics Chapters 2-3 3 Newton’s laws, vectors, momentum, energy Chapters 4-7 4 Matter, elasticity, scaling Chapters 8-10 5 Wave kinematics, sound, electricity, magnetism, induction Chapter 11-15 6 Light, reflection and refraction, emission Chapters 15-18 7 Review, final exam Grades </a:t>
            </a:r>
            <a:r>
              <a:rPr lang="en-US" sz="1600" b="0" err="1">
                <a:solidFill>
                  <a:schemeClr val="tx1">
                    <a:lumMod val="75000"/>
                  </a:schemeClr>
                </a:solidFill>
              </a:rPr>
              <a:t>Grades</a:t>
            </a:r>
            <a:r>
              <a:rPr lang="en-US" sz="1600" b="0">
                <a:solidFill>
                  <a:schemeClr val="tx1">
                    <a:lumMod val="75000"/>
                  </a:schemeClr>
                </a:solidFill>
              </a:rPr>
              <a:t> will be assigned on a ten point scale (90 to 100 is an A, 80 to 89 is a B, etc.). Homework, exams, and projects will be weighted as follows: Homework Exams Projects 1 2 Final 1 2 Final 15% 15% 15% 20% 10% 10% 15% </a:t>
            </a:r>
          </a:p>
          <a:p>
            <a:pPr marL="76200" indent="0">
              <a:buNone/>
            </a:pPr>
            <a:endParaRPr lang="en-US"/>
          </a:p>
        </p:txBody>
      </p:sp>
    </p:spTree>
    <p:custDataLst>
      <p:tags r:id="rId1"/>
    </p:custDataLst>
    <p:extLst>
      <p:ext uri="{BB962C8B-B14F-4D97-AF65-F5344CB8AC3E}">
        <p14:creationId xmlns:p14="http://schemas.microsoft.com/office/powerpoint/2010/main" val="700561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01A29-66FD-FBED-328E-A215FAA20B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A2374C-045E-A5D9-5579-D324571327F2}"/>
              </a:ext>
            </a:extLst>
          </p:cNvPr>
          <p:cNvSpPr>
            <a:spLocks noGrp="1"/>
          </p:cNvSpPr>
          <p:nvPr>
            <p:ph type="title"/>
          </p:nvPr>
        </p:nvSpPr>
        <p:spPr>
          <a:xfrm>
            <a:off x="447922" y="369285"/>
            <a:ext cx="8197109" cy="641707"/>
          </a:xfrm>
        </p:spPr>
        <p:txBody>
          <a:bodyPr/>
          <a:lstStyle/>
          <a:p>
            <a:pPr>
              <a:spcBef>
                <a:spcPct val="0"/>
              </a:spcBef>
            </a:pPr>
            <a:r>
              <a:rPr lang="en-US" sz="3200" b="0" dirty="0">
                <a:solidFill>
                  <a:schemeClr val="tx1"/>
                </a:solidFill>
                <a:latin typeface="encode sans normal"/>
              </a:rPr>
              <a:t>Who benefits from structured headings?</a:t>
            </a:r>
          </a:p>
        </p:txBody>
      </p:sp>
      <p:sp>
        <p:nvSpPr>
          <p:cNvPr id="3" name="Text Placeholder 2">
            <a:extLst>
              <a:ext uri="{FF2B5EF4-FFF2-40B4-BE49-F238E27FC236}">
                <a16:creationId xmlns:a16="http://schemas.microsoft.com/office/drawing/2014/main" id="{EBE0B6FE-1B3A-D8B5-C3DB-7CE2C2269AA5}"/>
              </a:ext>
            </a:extLst>
          </p:cNvPr>
          <p:cNvSpPr>
            <a:spLocks noGrp="1"/>
          </p:cNvSpPr>
          <p:nvPr>
            <p:ph type="body" idx="1"/>
          </p:nvPr>
        </p:nvSpPr>
        <p:spPr>
          <a:xfrm>
            <a:off x="386366" y="1236373"/>
            <a:ext cx="8377707" cy="3335628"/>
          </a:xfrm>
        </p:spPr>
        <p:txBody>
          <a:bodyPr/>
          <a:lstStyle/>
          <a:p>
            <a:r>
              <a:rPr lang="en-US" sz="1800" b="0"/>
              <a:t>Blind or low-vision readers </a:t>
            </a:r>
          </a:p>
          <a:p>
            <a:r>
              <a:rPr lang="en-US" sz="1800" b="0"/>
              <a:t>Readers who have print disabilities (e.g., dyslexia)</a:t>
            </a:r>
          </a:p>
          <a:p>
            <a:r>
              <a:rPr lang="en-US" sz="1800" b="0"/>
              <a:t>Readers with cognitive impairments that make decoding or processing written text difficult</a:t>
            </a:r>
          </a:p>
          <a:p>
            <a:r>
              <a:rPr lang="en-US" sz="1800" b="0"/>
              <a:t>Readers who experience migraines, concussions, or other health conditions</a:t>
            </a:r>
          </a:p>
          <a:p>
            <a:r>
              <a:rPr lang="en-US" sz="1800" b="0"/>
              <a:t>Readers who skim and scan text</a:t>
            </a:r>
          </a:p>
          <a:p>
            <a:r>
              <a:rPr lang="en-US" sz="1800" b="0"/>
              <a:t>Readers who prefer to listen to content </a:t>
            </a:r>
          </a:p>
          <a:p>
            <a:r>
              <a:rPr lang="en-US" sz="1800" b="0"/>
              <a:t>Readers who like to navigate with built-in Tables of Content</a:t>
            </a:r>
          </a:p>
          <a:p>
            <a:r>
              <a:rPr lang="en-US" sz="1800" b="0" dirty="0"/>
              <a:t>Readers </a:t>
            </a:r>
            <a:r>
              <a:rPr lang="en-US" sz="1800" b="0"/>
              <a:t>who primarily use a keyboard instead of a mouse</a:t>
            </a:r>
            <a:endParaRPr lang="en-US" sz="1800" b="0" dirty="0"/>
          </a:p>
          <a:p>
            <a:endParaRPr lang="en-US" sz="1800" b="0"/>
          </a:p>
          <a:p>
            <a:endParaRPr lang="en-US" sz="1800" b="0"/>
          </a:p>
          <a:p>
            <a:endParaRPr lang="en-US" sz="1800" b="0"/>
          </a:p>
        </p:txBody>
      </p:sp>
    </p:spTree>
    <p:custDataLst>
      <p:tags r:id="rId1"/>
    </p:custDataLst>
    <p:extLst>
      <p:ext uri="{BB962C8B-B14F-4D97-AF65-F5344CB8AC3E}">
        <p14:creationId xmlns:p14="http://schemas.microsoft.com/office/powerpoint/2010/main" val="3116075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800BC-294F-8BA0-6F68-F5E9E2CE203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928B8AE-1863-0B74-4C42-AC0C41CB2315}"/>
              </a:ext>
            </a:extLst>
          </p:cNvPr>
          <p:cNvSpPr>
            <a:spLocks noGrp="1"/>
          </p:cNvSpPr>
          <p:nvPr>
            <p:ph type="title"/>
          </p:nvPr>
        </p:nvSpPr>
        <p:spPr>
          <a:xfrm>
            <a:off x="447922" y="369285"/>
            <a:ext cx="8197109" cy="586679"/>
          </a:xfrm>
        </p:spPr>
        <p:txBody>
          <a:bodyPr/>
          <a:lstStyle/>
          <a:p>
            <a:pPr>
              <a:spcBef>
                <a:spcPct val="0"/>
              </a:spcBef>
            </a:pPr>
            <a:r>
              <a:rPr lang="en-US" sz="3200" b="0">
                <a:solidFill>
                  <a:schemeClr val="tx1"/>
                </a:solidFill>
                <a:latin typeface="encode sans normal"/>
              </a:rPr>
              <a:t>Essential Tool: Heading Styles Tool</a:t>
            </a:r>
          </a:p>
        </p:txBody>
      </p:sp>
      <p:sp>
        <p:nvSpPr>
          <p:cNvPr id="8" name="TextBox 7" descr="Microsoft Word">
            <a:extLst>
              <a:ext uri="{FF2B5EF4-FFF2-40B4-BE49-F238E27FC236}">
                <a16:creationId xmlns:a16="http://schemas.microsoft.com/office/drawing/2014/main" id="{370820DE-22A1-83E2-59B0-D541F0DFD229}"/>
              </a:ext>
            </a:extLst>
          </p:cNvPr>
          <p:cNvSpPr txBox="1"/>
          <p:nvPr/>
        </p:nvSpPr>
        <p:spPr>
          <a:xfrm>
            <a:off x="449100" y="1466348"/>
            <a:ext cx="259467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a:solidFill>
                  <a:schemeClr val="tx1"/>
                </a:solidFill>
                <a:latin typeface="Open Sans"/>
              </a:rPr>
              <a:t>Microsoft Word</a:t>
            </a:r>
            <a:endParaRPr lang="en-US" b="1">
              <a:solidFill>
                <a:schemeClr val="tx1"/>
              </a:solidFill>
            </a:endParaRPr>
          </a:p>
        </p:txBody>
      </p:sp>
      <p:sp>
        <p:nvSpPr>
          <p:cNvPr id="9" name="TextBox 8" descr="Google">
            <a:extLst>
              <a:ext uri="{FF2B5EF4-FFF2-40B4-BE49-F238E27FC236}">
                <a16:creationId xmlns:a16="http://schemas.microsoft.com/office/drawing/2014/main" id="{BA4C1D18-B718-84AF-3088-E02C8596290E}"/>
              </a:ext>
            </a:extLst>
          </p:cNvPr>
          <p:cNvSpPr txBox="1"/>
          <p:nvPr/>
        </p:nvSpPr>
        <p:spPr>
          <a:xfrm>
            <a:off x="3509092" y="1402658"/>
            <a:ext cx="2082187" cy="31466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a:solidFill>
                  <a:schemeClr val="tx1"/>
                </a:solidFill>
                <a:latin typeface="Open Sans"/>
              </a:rPr>
              <a:t>Google</a:t>
            </a:r>
          </a:p>
        </p:txBody>
      </p:sp>
      <p:sp>
        <p:nvSpPr>
          <p:cNvPr id="10" name="TextBox 9" descr="Canvas">
            <a:extLst>
              <a:ext uri="{FF2B5EF4-FFF2-40B4-BE49-F238E27FC236}">
                <a16:creationId xmlns:a16="http://schemas.microsoft.com/office/drawing/2014/main" id="{EC8410F9-0056-5E18-55C4-89DD8DC45756}"/>
              </a:ext>
            </a:extLst>
          </p:cNvPr>
          <p:cNvSpPr txBox="1"/>
          <p:nvPr/>
        </p:nvSpPr>
        <p:spPr>
          <a:xfrm>
            <a:off x="6101043" y="1465713"/>
            <a:ext cx="248155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a:solidFill>
                  <a:schemeClr val="tx1"/>
                </a:solidFill>
                <a:latin typeface="Open Sans"/>
              </a:rPr>
              <a:t>Canvas</a:t>
            </a:r>
            <a:endParaRPr lang="en-US"/>
          </a:p>
        </p:txBody>
      </p:sp>
      <p:grpSp>
        <p:nvGrpSpPr>
          <p:cNvPr id="2" name="Group 1" descr="Partial screenshots of heading styles tools in Microsoft Word, Google, and Canvas.">
            <a:extLst>
              <a:ext uri="{FF2B5EF4-FFF2-40B4-BE49-F238E27FC236}">
                <a16:creationId xmlns:a16="http://schemas.microsoft.com/office/drawing/2014/main" id="{F1510D83-1436-7A43-95C9-9313C21BC330}"/>
              </a:ext>
            </a:extLst>
          </p:cNvPr>
          <p:cNvGrpSpPr/>
          <p:nvPr/>
        </p:nvGrpSpPr>
        <p:grpSpPr>
          <a:xfrm>
            <a:off x="341312" y="1965327"/>
            <a:ext cx="7980931" cy="2523490"/>
            <a:chOff x="341312" y="1965327"/>
            <a:chExt cx="7980931" cy="2523490"/>
          </a:xfrm>
        </p:grpSpPr>
        <p:pic>
          <p:nvPicPr>
            <p:cNvPr id="4" name="Picture 3">
              <a:extLst>
                <a:ext uri="{FF2B5EF4-FFF2-40B4-BE49-F238E27FC236}">
                  <a16:creationId xmlns:a16="http://schemas.microsoft.com/office/drawing/2014/main" id="{91E35CBD-004B-60C5-7B90-69B931505495}"/>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888048" y="1967332"/>
              <a:ext cx="1488119" cy="2521485"/>
            </a:xfrm>
            <a:prstGeom prst="rect">
              <a:avLst/>
            </a:prstGeom>
            <a:ln w="12700">
              <a:solidFill>
                <a:schemeClr val="tx1"/>
              </a:solidFill>
            </a:ln>
          </p:spPr>
        </p:pic>
        <p:pic>
          <p:nvPicPr>
            <p:cNvPr id="11" name="Picture 10">
              <a:extLst>
                <a:ext uri="{FF2B5EF4-FFF2-40B4-BE49-F238E27FC236}">
                  <a16:creationId xmlns:a16="http://schemas.microsoft.com/office/drawing/2014/main" id="{5BFCB0CF-13F5-8FA2-4274-39BE7DDE3D3F}"/>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6354009" y="2051505"/>
              <a:ext cx="1968234" cy="2229195"/>
            </a:xfrm>
            <a:prstGeom prst="rect">
              <a:avLst/>
            </a:prstGeom>
            <a:ln w="12700">
              <a:solidFill>
                <a:schemeClr val="tx1"/>
              </a:solidFill>
              <a:prstDash val="solid"/>
            </a:ln>
          </p:spPr>
        </p:pic>
        <p:pic>
          <p:nvPicPr>
            <p:cNvPr id="12" name="Picture 11">
              <a:extLst>
                <a:ext uri="{FF2B5EF4-FFF2-40B4-BE49-F238E27FC236}">
                  <a16:creationId xmlns:a16="http://schemas.microsoft.com/office/drawing/2014/main" id="{8D432F9F-A4E5-3B7C-90FD-485B6A1F2BC4}"/>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341312" y="1965327"/>
              <a:ext cx="2984501" cy="498474"/>
            </a:xfrm>
            <a:prstGeom prst="rect">
              <a:avLst/>
            </a:prstGeom>
            <a:ln w="12700">
              <a:solidFill>
                <a:schemeClr val="tx1"/>
              </a:solidFill>
            </a:ln>
          </p:spPr>
        </p:pic>
        <p:pic>
          <p:nvPicPr>
            <p:cNvPr id="14" name="Picture 13">
              <a:extLst>
                <a:ext uri="{FF2B5EF4-FFF2-40B4-BE49-F238E27FC236}">
                  <a16:creationId xmlns:a16="http://schemas.microsoft.com/office/drawing/2014/main" id="{81C47745-6692-7C62-AAAA-AC2EC94E343B}"/>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342900" y="2686050"/>
              <a:ext cx="2981325" cy="628651"/>
            </a:xfrm>
            <a:prstGeom prst="rect">
              <a:avLst/>
            </a:prstGeom>
            <a:ln w="12700">
              <a:solidFill>
                <a:schemeClr val="tx1"/>
              </a:solidFill>
            </a:ln>
          </p:spPr>
        </p:pic>
        <p:pic>
          <p:nvPicPr>
            <p:cNvPr id="16" name="Picture 15">
              <a:extLst>
                <a:ext uri="{FF2B5EF4-FFF2-40B4-BE49-F238E27FC236}">
                  <a16:creationId xmlns:a16="http://schemas.microsoft.com/office/drawing/2014/main" id="{B12D0BED-4D4E-544A-5941-5A0611DFC79E}"/>
                </a:ex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1584325" y="3508375"/>
              <a:ext cx="514350" cy="476250"/>
            </a:xfrm>
            <a:prstGeom prst="rect">
              <a:avLst/>
            </a:prstGeom>
            <a:ln w="12700">
              <a:solidFill>
                <a:schemeClr val="tx1"/>
              </a:solidFill>
            </a:ln>
          </p:spPr>
        </p:pic>
        <p:pic>
          <p:nvPicPr>
            <p:cNvPr id="17" name="Picture 16">
              <a:extLst>
                <a:ext uri="{FF2B5EF4-FFF2-40B4-BE49-F238E27FC236}">
                  <a16:creationId xmlns:a16="http://schemas.microsoft.com/office/drawing/2014/main" id="{889AA1CE-1020-8AF1-AD08-055C68D1105B}"/>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600074" y="4176713"/>
              <a:ext cx="2832101" cy="306388"/>
            </a:xfrm>
            <a:prstGeom prst="rect">
              <a:avLst/>
            </a:prstGeom>
            <a:ln w="12700">
              <a:solidFill>
                <a:schemeClr val="tx1"/>
              </a:solidFill>
            </a:ln>
          </p:spPr>
        </p:pic>
      </p:grpSp>
    </p:spTree>
    <p:custDataLst>
      <p:tags r:id="rId1"/>
    </p:custDataLst>
    <p:extLst>
      <p:ext uri="{BB962C8B-B14F-4D97-AF65-F5344CB8AC3E}">
        <p14:creationId xmlns:p14="http://schemas.microsoft.com/office/powerpoint/2010/main" val="2190932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0D039-241F-9C2D-26DE-01B66E2A4516}"/>
              </a:ext>
            </a:extLst>
          </p:cNvPr>
          <p:cNvSpPr>
            <a:spLocks noGrp="1"/>
          </p:cNvSpPr>
          <p:nvPr>
            <p:ph type="title"/>
          </p:nvPr>
        </p:nvSpPr>
        <p:spPr>
          <a:xfrm>
            <a:off x="447922" y="369285"/>
            <a:ext cx="8197109" cy="525797"/>
          </a:xfrm>
        </p:spPr>
        <p:txBody>
          <a:bodyPr/>
          <a:lstStyle/>
          <a:p>
            <a:pPr>
              <a:spcBef>
                <a:spcPct val="0"/>
              </a:spcBef>
            </a:pPr>
            <a:r>
              <a:rPr lang="en-US" sz="3200" b="0">
                <a:solidFill>
                  <a:schemeClr val="tx1"/>
                </a:solidFill>
                <a:latin typeface="encode sans normal"/>
              </a:rPr>
              <a:t>Same Syllabus: Structured Headings</a:t>
            </a:r>
          </a:p>
        </p:txBody>
      </p:sp>
      <p:pic>
        <p:nvPicPr>
          <p:cNvPr id="5" name="Picture 4" descr="The same content as on the previous slide, but with visible structure (headings, subheadings, lists, and tables with column headers). This version is much easier to read. ">
            <a:extLst>
              <a:ext uri="{FF2B5EF4-FFF2-40B4-BE49-F238E27FC236}">
                <a16:creationId xmlns:a16="http://schemas.microsoft.com/office/drawing/2014/main" id="{BE1F4AE0-1A4D-9BAC-BAA4-4EBF6ED65E89}"/>
              </a:ext>
            </a:extLst>
          </p:cNvPr>
          <p:cNvPicPr>
            <a:picLocks noChangeAspect="1"/>
          </p:cNvPicPr>
          <p:nvPr/>
        </p:nvPicPr>
        <p:blipFill>
          <a:blip r:embed="rId3"/>
          <a:stretch>
            <a:fillRect/>
          </a:stretch>
        </p:blipFill>
        <p:spPr>
          <a:xfrm>
            <a:off x="2061197" y="1019065"/>
            <a:ext cx="4416877" cy="3516919"/>
          </a:xfrm>
          <a:prstGeom prst="rect">
            <a:avLst/>
          </a:prstGeom>
        </p:spPr>
      </p:pic>
    </p:spTree>
    <p:custDataLst>
      <p:tags r:id="rId1"/>
    </p:custDataLst>
    <p:extLst>
      <p:ext uri="{BB962C8B-B14F-4D97-AF65-F5344CB8AC3E}">
        <p14:creationId xmlns:p14="http://schemas.microsoft.com/office/powerpoint/2010/main" val="3309453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8D178-AED4-419A-8B13-5476646AB7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90F168-F866-609B-EFF5-09865B57CB87}"/>
              </a:ext>
            </a:extLst>
          </p:cNvPr>
          <p:cNvSpPr>
            <a:spLocks noGrp="1"/>
          </p:cNvSpPr>
          <p:nvPr>
            <p:ph type="title"/>
          </p:nvPr>
        </p:nvSpPr>
        <p:spPr>
          <a:xfrm>
            <a:off x="447922" y="369285"/>
            <a:ext cx="8197109" cy="746715"/>
          </a:xfrm>
        </p:spPr>
        <p:txBody>
          <a:bodyPr lIns="91440" tIns="45720" rIns="91440" bIns="45720" anchor="b"/>
          <a:lstStyle/>
          <a:p>
            <a:r>
              <a:rPr lang="en-US" sz="3200" b="0">
                <a:latin typeface="encode sans normal"/>
              </a:rPr>
              <a:t>Activity: Try 1 of 3 Easy Tasks</a:t>
            </a:r>
          </a:p>
        </p:txBody>
      </p:sp>
      <p:sp>
        <p:nvSpPr>
          <p:cNvPr id="3" name="Text Placeholder 2">
            <a:extLst>
              <a:ext uri="{FF2B5EF4-FFF2-40B4-BE49-F238E27FC236}">
                <a16:creationId xmlns:a16="http://schemas.microsoft.com/office/drawing/2014/main" id="{30BBE893-3548-3760-8ED1-E32FE3AEB207}"/>
              </a:ext>
            </a:extLst>
          </p:cNvPr>
          <p:cNvSpPr>
            <a:spLocks noGrp="1"/>
          </p:cNvSpPr>
          <p:nvPr>
            <p:ph type="body" sz="quarter" idx="11"/>
          </p:nvPr>
        </p:nvSpPr>
        <p:spPr>
          <a:xfrm>
            <a:off x="447923" y="1562400"/>
            <a:ext cx="8197114" cy="3009601"/>
          </a:xfrm>
        </p:spPr>
        <p:txBody>
          <a:bodyPr lIns="91440" tIns="45720" rIns="91440" bIns="45720" anchor="t"/>
          <a:lstStyle/>
          <a:p>
            <a:pPr marL="457200" indent="-457200">
              <a:buFont typeface="+mj-lt"/>
              <a:buAutoNum type="arabicPeriod"/>
            </a:pPr>
            <a:r>
              <a:rPr lang="en-US" sz="1600" b="0" i="0">
                <a:solidFill>
                  <a:schemeClr val="tx1"/>
                </a:solidFill>
                <a:effectLst/>
                <a:latin typeface="Arial"/>
                <a:ea typeface="Open Sans"/>
                <a:cs typeface="Open Sans"/>
              </a:rPr>
              <a:t>O</a:t>
            </a:r>
            <a:r>
              <a:rPr lang="en-US" sz="1600" b="0" i="0">
                <a:solidFill>
                  <a:schemeClr val="tx1"/>
                </a:solidFill>
                <a:effectLst/>
                <a:latin typeface="Open Sans"/>
                <a:ea typeface="Open Sans"/>
                <a:cs typeface="Open Sans"/>
              </a:rPr>
              <a:t>pen a blank document in your favorite platform and find Heading Styles in the toolbar. Experiment with different heading styles, try changing appearance, see what it’s all about.</a:t>
            </a:r>
            <a:endParaRPr lang="en-US" sz="1600" b="0" i="0">
              <a:solidFill>
                <a:schemeClr val="tx1"/>
              </a:solidFill>
              <a:effectLst/>
              <a:latin typeface="Open Sans"/>
            </a:endParaRPr>
          </a:p>
          <a:p>
            <a:pPr marL="457200" indent="-457200">
              <a:buFont typeface="+mj-lt"/>
              <a:buAutoNum type="arabicPeriod"/>
            </a:pPr>
            <a:r>
              <a:rPr lang="en-US" sz="1600" b="0" i="0">
                <a:solidFill>
                  <a:schemeClr val="tx1"/>
                </a:solidFill>
                <a:effectLst/>
                <a:latin typeface="Open Sans"/>
                <a:ea typeface="Open Sans"/>
                <a:cs typeface="Open Sans"/>
              </a:rPr>
              <a:t>Open an existing document in your favorite authoring platform and check your headings. Practice adding </a:t>
            </a:r>
            <a:r>
              <a:rPr lang="en-US" sz="1600" b="0">
                <a:solidFill>
                  <a:schemeClr val="tx1"/>
                </a:solidFill>
                <a:latin typeface="Open Sans"/>
                <a:ea typeface="Open Sans"/>
                <a:cs typeface="Open Sans"/>
              </a:rPr>
              <a:t>structured</a:t>
            </a:r>
            <a:r>
              <a:rPr lang="en-US" sz="1600" b="0" i="0">
                <a:solidFill>
                  <a:schemeClr val="tx1"/>
                </a:solidFill>
                <a:effectLst/>
                <a:latin typeface="Open Sans"/>
                <a:ea typeface="Open Sans"/>
                <a:cs typeface="Open Sans"/>
              </a:rPr>
              <a:t> headings if you haven’t done so.</a:t>
            </a:r>
          </a:p>
          <a:p>
            <a:pPr lvl="2">
              <a:buFont typeface="Wingdings" panose="05000000000000000000" pitchFamily="2" charset="2"/>
              <a:buChar char="ü"/>
            </a:pPr>
            <a:r>
              <a:rPr lang="en-US" sz="1400" b="0">
                <a:solidFill>
                  <a:srgbClr val="000000"/>
                </a:solidFill>
                <a:latin typeface="Open Sans"/>
                <a:ea typeface="Open Sans"/>
                <a:cs typeface="Open Sans"/>
              </a:rPr>
              <a:t>Put your cursor into any part of your heading. Right click to see the heading level.</a:t>
            </a:r>
          </a:p>
          <a:p>
            <a:pPr lvl="2">
              <a:buFont typeface="Wingdings" panose="05000000000000000000" pitchFamily="2" charset="2"/>
              <a:buChar char="ü"/>
            </a:pPr>
            <a:r>
              <a:rPr lang="en-US" sz="1400" b="0" i="0">
                <a:solidFill>
                  <a:srgbClr val="000000"/>
                </a:solidFill>
                <a:effectLst/>
                <a:latin typeface="Open Sans"/>
                <a:ea typeface="Open Sans"/>
                <a:cs typeface="Open Sans"/>
              </a:rPr>
              <a:t>If it is la</a:t>
            </a:r>
            <a:r>
              <a:rPr lang="en-US" sz="1400" b="0">
                <a:solidFill>
                  <a:srgbClr val="000000"/>
                </a:solidFill>
                <a:latin typeface="Open Sans"/>
                <a:ea typeface="Open Sans"/>
                <a:cs typeface="Open Sans"/>
              </a:rPr>
              <a:t>beled “normal” or “paragraph,” then it is not a structured heading</a:t>
            </a:r>
            <a:endParaRPr lang="en-US" sz="1600" b="0" i="0">
              <a:solidFill>
                <a:schemeClr val="tx1"/>
              </a:solidFill>
              <a:effectLst/>
              <a:latin typeface="Open Sans"/>
            </a:endParaRPr>
          </a:p>
          <a:p>
            <a:pPr marL="457200" indent="-457200">
              <a:buFont typeface="+mj-lt"/>
              <a:buAutoNum type="arabicPeriod"/>
            </a:pPr>
            <a:r>
              <a:rPr lang="en-US" sz="1600" b="0">
                <a:solidFill>
                  <a:schemeClr val="tx1"/>
                </a:solidFill>
                <a:latin typeface="Open Sans"/>
                <a:ea typeface="Open Sans"/>
                <a:cs typeface="Open Sans"/>
              </a:rPr>
              <a:t>Open</a:t>
            </a:r>
            <a:r>
              <a:rPr lang="en-US" sz="1600" b="0" i="0">
                <a:solidFill>
                  <a:schemeClr val="tx1"/>
                </a:solidFill>
                <a:effectLst/>
                <a:latin typeface="Open Sans"/>
                <a:ea typeface="Open Sans"/>
                <a:cs typeface="Open Sans"/>
              </a:rPr>
              <a:t> </a:t>
            </a:r>
            <a:r>
              <a:rPr lang="en-US" sz="1600" b="0">
                <a:solidFill>
                  <a:schemeClr val="tx1"/>
                </a:solidFill>
                <a:latin typeface="Open Sans"/>
                <a:ea typeface="Open Sans"/>
                <a:cs typeface="Open Sans"/>
              </a:rPr>
              <a:t>a document or Canvas page and</a:t>
            </a:r>
            <a:r>
              <a:rPr lang="en-US" sz="1600" b="0" i="0">
                <a:solidFill>
                  <a:schemeClr val="tx1"/>
                </a:solidFill>
                <a:effectLst/>
                <a:latin typeface="Open Sans"/>
                <a:ea typeface="Open Sans"/>
                <a:cs typeface="Open Sans"/>
              </a:rPr>
              <a:t> listen to how the page is read aloud</a:t>
            </a:r>
            <a:r>
              <a:rPr lang="en-US" sz="1600" b="0">
                <a:solidFill>
                  <a:schemeClr val="tx1"/>
                </a:solidFill>
                <a:latin typeface="Open Sans"/>
                <a:ea typeface="Open Sans"/>
                <a:cs typeface="Open Sans"/>
              </a:rPr>
              <a:t> by using tools available: Immersive Reader, </a:t>
            </a:r>
            <a:r>
              <a:rPr lang="en-US" sz="1600" b="0" err="1">
                <a:solidFill>
                  <a:schemeClr val="tx1"/>
                </a:solidFill>
                <a:latin typeface="Open Sans"/>
                <a:ea typeface="Open Sans"/>
                <a:cs typeface="Open Sans"/>
              </a:rPr>
              <a:t>VoiceOver</a:t>
            </a:r>
            <a:r>
              <a:rPr lang="en-US" sz="1600" b="0">
                <a:solidFill>
                  <a:schemeClr val="tx1"/>
                </a:solidFill>
                <a:latin typeface="Open Sans"/>
                <a:ea typeface="Open Sans"/>
                <a:cs typeface="Open Sans"/>
              </a:rPr>
              <a:t>, or the audio option in Canvas alternative formats. Does</a:t>
            </a:r>
            <a:r>
              <a:rPr lang="en-US" sz="1600" b="0" i="0">
                <a:solidFill>
                  <a:schemeClr val="tx1"/>
                </a:solidFill>
                <a:effectLst/>
                <a:latin typeface="Open Sans"/>
                <a:ea typeface="Open Sans"/>
                <a:cs typeface="Open Sans"/>
              </a:rPr>
              <a:t> it announce heading levels? </a:t>
            </a:r>
            <a:endParaRPr lang="en-US" sz="1600" i="0">
              <a:solidFill>
                <a:schemeClr val="tx1"/>
              </a:solidFill>
              <a:effectLst/>
              <a:latin typeface="Open Sans"/>
              <a:ea typeface="Open Sans"/>
              <a:cs typeface="Open Sans"/>
            </a:endParaRPr>
          </a:p>
          <a:p>
            <a:pPr marL="914400" lvl="2" indent="0">
              <a:buNone/>
            </a:pPr>
            <a:endParaRPr lang="en-US" sz="1600" b="0"/>
          </a:p>
        </p:txBody>
      </p:sp>
    </p:spTree>
    <p:custDataLst>
      <p:tags r:id="rId1"/>
    </p:custDataLst>
    <p:extLst>
      <p:ext uri="{BB962C8B-B14F-4D97-AF65-F5344CB8AC3E}">
        <p14:creationId xmlns:p14="http://schemas.microsoft.com/office/powerpoint/2010/main" val="153547129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9"/>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Custom Design">
  <a:themeElements>
    <a:clrScheme name="4b2e83">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Custom Design">
  <a:themeElements>
    <a:clrScheme name="4b2e83">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Custom 2">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93262a02-ed7e-4c62-af30-bc0a81ec24a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EB6DAA77B55FE4C88E979051CA92AB0" ma:contentTypeVersion="15" ma:contentTypeDescription="Create a new document." ma:contentTypeScope="" ma:versionID="0799c1bfa37d4caabc12e597e19345ef">
  <xsd:schema xmlns:xsd="http://www.w3.org/2001/XMLSchema" xmlns:xs="http://www.w3.org/2001/XMLSchema" xmlns:p="http://schemas.microsoft.com/office/2006/metadata/properties" xmlns:ns3="93262a02-ed7e-4c62-af30-bc0a81ec24a2" xmlns:ns4="5e8a874f-5789-42f6-9c4a-bf4716791c77" targetNamespace="http://schemas.microsoft.com/office/2006/metadata/properties" ma:root="true" ma:fieldsID="d90d044b15ae235bddfa87d7b160ff1e" ns3:_="" ns4:_="">
    <xsd:import namespace="93262a02-ed7e-4c62-af30-bc0a81ec24a2"/>
    <xsd:import namespace="5e8a874f-5789-42f6-9c4a-bf4716791c77"/>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element ref="ns3:_activity" minOccurs="0"/>
                <xsd:element ref="ns4:SharedWithUsers" minOccurs="0"/>
                <xsd:element ref="ns4:SharedWithDetails" minOccurs="0"/>
                <xsd:element ref="ns4:SharingHintHash" minOccurs="0"/>
                <xsd:element ref="ns3:MediaServiceDateTaken" minOccurs="0"/>
                <xsd:element ref="ns3:MediaServiceSystemTags" minOccurs="0"/>
                <xsd:element ref="ns3:MediaServiceGenerationTime" minOccurs="0"/>
                <xsd:element ref="ns3:MediaServiceEventHashCode" minOccurs="0"/>
                <xsd:element ref="ns3:MediaServiceOCR"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262a02-ed7e-4c62-af30-bc0a81ec24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_activity" ma:index="12" nillable="true" ma:displayName="_activity" ma:hidden="true" ma:internalName="_activity">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SystemTags" ma:index="17" nillable="true" ma:displayName="MediaServiceSystemTags" ma:hidden="true" ma:internalName="MediaServiceSystemTags" ma:readOnly="true">
      <xsd:simpleType>
        <xsd:restriction base="dms:Note"/>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e8a874f-5789-42f6-9c4a-bf4716791c77"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CADC558-B603-4D77-9168-D7AB862B090E}">
  <ds:schemaRefs>
    <ds:schemaRef ds:uri="5e8a874f-5789-42f6-9c4a-bf4716791c77"/>
    <ds:schemaRef ds:uri="93262a02-ed7e-4c62-af30-bc0a81ec24a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A485CC9-89F8-4EC0-B3AA-2E1363E8ED2E}">
  <ds:schemaRefs>
    <ds:schemaRef ds:uri="5e8a874f-5789-42f6-9c4a-bf4716791c77"/>
    <ds:schemaRef ds:uri="93262a02-ed7e-4c62-af30-bc0a81ec24a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6A493E3-98D4-46F7-B279-E2C2C92C6412}">
  <ds:schemaRefs>
    <ds:schemaRef ds:uri="http://schemas.microsoft.com/sharepoint/v3/contenttype/forms"/>
  </ds:schemaRefs>
</ds:datastoreItem>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On-screen Show (16:9)</PresentationFormat>
  <Slides>11</Slides>
  <Notes>6</Notes>
  <HiddenSlides>0</HiddenSlides>
  <ScaleCrop>false</ScaleCrop>
  <HeadingPairs>
    <vt:vector size="4" baseType="variant">
      <vt:variant>
        <vt:lpstr>Theme</vt:lpstr>
      </vt:variant>
      <vt:variant>
        <vt:i4>3</vt:i4>
      </vt:variant>
      <vt:variant>
        <vt:lpstr>Slide Titles</vt:lpstr>
      </vt:variant>
      <vt:variant>
        <vt:i4>11</vt:i4>
      </vt:variant>
    </vt:vector>
  </HeadingPairs>
  <TitlesOfParts>
    <vt:vector size="14" baseType="lpstr">
      <vt:lpstr>Custom Design</vt:lpstr>
      <vt:lpstr>2_Custom Design</vt:lpstr>
      <vt:lpstr>1_Custom Design</vt:lpstr>
      <vt:lpstr> Accessibility POP Session 1:  Structured Headings Spring 2026 Progress Over Perfection (POP) series</vt:lpstr>
      <vt:lpstr>Agenda For Accessibility POP Sessions</vt:lpstr>
      <vt:lpstr>What is Digital Accessibility?</vt:lpstr>
      <vt:lpstr>Best Practice: Use Structured Headings</vt:lpstr>
      <vt:lpstr>Syllabus: No Structured Headings</vt:lpstr>
      <vt:lpstr>Who benefits from structured headings?</vt:lpstr>
      <vt:lpstr>Essential Tool: Heading Styles Tool</vt:lpstr>
      <vt:lpstr>Same Syllabus: Structured Headings</vt:lpstr>
      <vt:lpstr>Activity: Try 1 of 3 Easy Tasks</vt:lpstr>
      <vt:lpstr> April 8: Accessibility Checkers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Alanya Cannon</dc:creator>
  <cp:revision>56</cp:revision>
  <dcterms:created xsi:type="dcterms:W3CDTF">2014-10-14T00:51:43Z</dcterms:created>
  <dcterms:modified xsi:type="dcterms:W3CDTF">2026-04-15T16:07:29Z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0x0101001EB6DAA77B55FE4C88E979051CA92AB0</vt:lpwstr>
  </property>
  <property fmtid="{D5CDD505-2E9C-101B-9397-08002B2CF9AE}" pid="3" name="ArticulateGUID">
    <vt:lpwstr>1FFAF9CE-D723-444E-BF81-C3FCA1F881E6</vt:lpwstr>
  </property>
  <property fmtid="{D5CDD505-2E9C-101B-9397-08002B2CF9AE}" pid="4" name="ArticulatePath">
    <vt:lpwstr>https://uwnetid-my.sharepoint.com/personal/mcj6_uw_edu/Documents/Boilerplate Slide Templates UW/TEST POP _Template_Spring 2026</vt:lpwstr>
  </property>
</Properties>
</file>