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67" r:id="rId5"/>
    <p:sldMasterId id="2147483652" r:id="rId6"/>
  </p:sldMasterIdLst>
  <p:notesMasterIdLst>
    <p:notesMasterId r:id="rId19"/>
  </p:notesMasterIdLst>
  <p:sldIdLst>
    <p:sldId id="2430" r:id="rId7"/>
    <p:sldId id="2429" r:id="rId8"/>
    <p:sldId id="2413" r:id="rId9"/>
    <p:sldId id="2418" r:id="rId10"/>
    <p:sldId id="2455" r:id="rId11"/>
    <p:sldId id="2456" r:id="rId12"/>
    <p:sldId id="329" r:id="rId13"/>
    <p:sldId id="2452" r:id="rId14"/>
    <p:sldId id="2453" r:id="rId15"/>
    <p:sldId id="2454" r:id="rId16"/>
    <p:sldId id="2438" r:id="rId17"/>
    <p:sldId id="2446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05C"/>
    <a:srgbClr val="E2C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5FFEE-9152-5D10-97E7-4EF0832AD1D4}" v="58" dt="2026-04-07T22:30:22.530"/>
    <p1510:client id="{41AE1E67-4DFC-708B-BA78-46134836C038}" v="306" dt="2026-04-07T21:55:20.375"/>
    <p1510:client id="{60C9AEF0-6FD5-21E9-BA54-188E465BFF68}" v="1575" dt="2026-04-07T22:20:12.089"/>
    <p1510:client id="{7BF62412-21FC-4690-8F64-5DE3AE82FF77}" v="165" dt="2026-04-07T22:35:18.838"/>
    <p1510:client id="{9151BD9D-A4C6-78E3-D12A-14B37E7FCB3A}" v="105" dt="2026-04-07T21:50:02.461"/>
    <p1510:client id="{C2D2B199-5987-B776-BB99-2081B5E86158}" v="153" dt="2026-04-08T18:54:13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379C4-8FC0-449D-A257-657B7A66227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2498D-4A03-48C8-9842-6FAE5463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6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tr.ee/a11ylinksuw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1" tIns="47083" rIns="94191" bIns="470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dt" idx="10"/>
          </p:nvPr>
        </p:nvSpPr>
        <p:spPr>
          <a:xfrm>
            <a:off x="4021294" y="1"/>
            <a:ext cx="3076363" cy="47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1" tIns="47083" rIns="94191" bIns="47083" anchor="t" anchorCtr="0">
            <a:noAutofit/>
          </a:bodyPr>
          <a:lstStyle/>
          <a:p>
            <a:fld id="{B398A7B5-7258-407E-ADC1-C7402B1804C9}" type="datetime1">
              <a:rPr lang="en-US" smtClean="0"/>
              <a:t>4/16/2026</a:t>
            </a:fld>
            <a:endParaRPr/>
          </a:p>
        </p:txBody>
      </p:sp>
      <p:sp>
        <p:nvSpPr>
          <p:cNvPr id="94" name="Google Shape;94;p1:notes"/>
          <p:cNvSpPr txBox="1">
            <a:spLocks noGrp="1"/>
          </p:cNvSpPr>
          <p:nvPr>
            <p:ph type="ftr" idx="11"/>
          </p:nvPr>
        </p:nvSpPr>
        <p:spPr>
          <a:xfrm>
            <a:off x="0" y="8914407"/>
            <a:ext cx="3076363" cy="47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1" tIns="47083" rIns="94191" bIns="47083" anchor="b" anchorCtr="0">
            <a:noAutofit/>
          </a:bodyPr>
          <a:lstStyle/>
          <a:p>
            <a:r>
              <a:rPr lang="en-US"/>
              <a:t>Questions? Contact Mary-Colleen Jenkins | mcj6@uw.edu</a:t>
            </a: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hdr" idx="3"/>
          </p:nvPr>
        </p:nvSpPr>
        <p:spPr>
          <a:xfrm>
            <a:off x="0" y="1"/>
            <a:ext cx="3076363" cy="47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91" tIns="47083" rIns="94191" bIns="47083" anchor="t" anchorCtr="0">
            <a:noAutofit/>
          </a:bodyPr>
          <a:lstStyle/>
          <a:p>
            <a:r>
              <a:rPr lang="en-US"/>
              <a:t>Accessibility Tips for Everyday Tasks (Student Services)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EF072-6F85-6842-BE31-827373597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6EF68D-BB28-BB5D-CD89-F1F199CB8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79AA8A-515E-99E0-8E07-2CE8506E7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0" cap="small">
                <a:solidFill>
                  <a:schemeClr val="bg2"/>
                </a:solidFill>
                <a:latin typeface="Encode Sans"/>
                <a:ea typeface="Encode Sans"/>
                <a:cs typeface="Encode Sans"/>
                <a:sym typeface="Encode Sans"/>
              </a:rPr>
              <a:t>Why is digital accessibility important?</a:t>
            </a:r>
          </a:p>
          <a:p>
            <a:pPr marL="0" indent="0">
              <a:buNone/>
            </a:pPr>
            <a:endParaRPr lang="en-US" sz="1400" b="0" cap="small">
              <a:solidFill>
                <a:schemeClr val="bg2"/>
              </a:solidFill>
              <a:latin typeface="Encode Sans"/>
              <a:sym typeface="Encode Sans"/>
            </a:endParaRPr>
          </a:p>
          <a:p>
            <a:pPr marL="0" indent="0">
              <a:buNone/>
            </a:pPr>
            <a:r>
              <a:rPr lang="en-US" sz="1400" b="0">
                <a:solidFill>
                  <a:schemeClr val="tx1"/>
                </a:solidFill>
              </a:rPr>
              <a:t>Our Students &amp; Colleagues</a:t>
            </a:r>
          </a:p>
          <a:p>
            <a:r>
              <a:rPr lang="en-US" sz="12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Ensuring that students with disabilities have full access to our course materials </a:t>
            </a:r>
          </a:p>
          <a:p>
            <a:r>
              <a:rPr lang="en-US" sz="12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Ensuring that colleagues with disabilities can fully engage with our content</a:t>
            </a:r>
          </a:p>
          <a:p>
            <a:r>
              <a:rPr lang="en-US" sz="1200" b="0">
                <a:solidFill>
                  <a:schemeClr val="tx1"/>
                </a:solidFill>
              </a:rPr>
              <a:t>Building stronger, more inclusive digital content for all users</a:t>
            </a:r>
          </a:p>
          <a:p>
            <a:pPr marL="0" indent="0">
              <a:buNone/>
            </a:pPr>
            <a:endParaRPr lang="en-US" sz="1600" b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0">
                <a:solidFill>
                  <a:schemeClr val="tx1"/>
                </a:solidFill>
              </a:rPr>
              <a:t>UW’s Mission</a:t>
            </a:r>
          </a:p>
          <a:p>
            <a:r>
              <a:rPr lang="en-US" sz="1200" b="0">
                <a:solidFill>
                  <a:schemeClr val="tx1"/>
                </a:solidFill>
              </a:rPr>
              <a:t>Preservation, advancement, and dissemination of knowledge</a:t>
            </a:r>
          </a:p>
          <a:p>
            <a:r>
              <a:rPr lang="en-US" sz="1200" b="0">
                <a:solidFill>
                  <a:schemeClr val="tx1"/>
                </a:solidFill>
              </a:rPr>
              <a:t>Serving the public good through education and discovery</a:t>
            </a:r>
          </a:p>
          <a:p>
            <a:endParaRPr lang="en-US" sz="1400" b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b="0">
                <a:solidFill>
                  <a:schemeClr val="tx1"/>
                </a:solidFill>
              </a:rPr>
              <a:t>Newly updated Americans with Disabilities Act (ADA) Rule</a:t>
            </a:r>
          </a:p>
          <a:p>
            <a:r>
              <a:rPr lang="en-US" sz="1200" b="0">
                <a:solidFill>
                  <a:schemeClr val="tx1"/>
                </a:solidFill>
              </a:rPr>
              <a:t>All public institutions and universities must make digital content, including academic course content, accessible by April 24, 2026.</a:t>
            </a:r>
          </a:p>
          <a:p>
            <a:pPr marL="0" indent="0">
              <a:buNone/>
            </a:pPr>
            <a:endParaRPr lang="en-US" sz="1200" b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0">
                <a:solidFill>
                  <a:schemeClr val="tx1"/>
                </a:solidFill>
              </a:rPr>
              <a:t>We all create online content. When we learn basic skills to make our digital content accessible, we reduce barriers. Accessible content is essential for some; helpful for everyone:</a:t>
            </a:r>
          </a:p>
          <a:p>
            <a:pPr marL="0" indent="0">
              <a:buNone/>
            </a:pPr>
            <a:endParaRPr lang="en-US" sz="1200" b="0">
              <a:solidFill>
                <a:schemeClr val="tx1"/>
              </a:solidFill>
            </a:endParaRPr>
          </a:p>
          <a:p>
            <a:r>
              <a:rPr lang="en-US" sz="1200" b="0">
                <a:solidFill>
                  <a:schemeClr val="tx1"/>
                </a:solidFill>
              </a:rPr>
              <a:t>Disabled students and colleagues</a:t>
            </a:r>
          </a:p>
          <a:p>
            <a:r>
              <a:rPr lang="en-US" sz="1200" b="0">
                <a:solidFill>
                  <a:schemeClr val="tx1"/>
                </a:solidFill>
              </a:rPr>
              <a:t>Neurodivergent students and colleagues</a:t>
            </a:r>
          </a:p>
          <a:p>
            <a:r>
              <a:rPr lang="en-US" sz="1200" b="0">
                <a:solidFill>
                  <a:schemeClr val="tx1"/>
                </a:solidFill>
              </a:rPr>
              <a:t>Readers who are experiencing stress or anxiety</a:t>
            </a:r>
          </a:p>
          <a:p>
            <a:r>
              <a:rPr lang="en-US" sz="1200" b="0">
                <a:solidFill>
                  <a:schemeClr val="tx1"/>
                </a:solidFill>
              </a:rPr>
              <a:t>Readers who are multitasking</a:t>
            </a:r>
          </a:p>
          <a:p>
            <a:r>
              <a:rPr lang="en-US" sz="1200" b="0">
                <a:solidFill>
                  <a:schemeClr val="tx1"/>
                </a:solidFill>
              </a:rPr>
              <a:t>Readers with low- or unstable internet access</a:t>
            </a:r>
          </a:p>
          <a:p>
            <a:r>
              <a:rPr lang="en-US" sz="1200" b="0">
                <a:solidFill>
                  <a:schemeClr val="tx1"/>
                </a:solidFill>
              </a:rPr>
              <a:t>English Language Learners</a:t>
            </a:r>
          </a:p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C32CA60-0A38-CF6D-0F94-54E57D3435D2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Accessibility Tips for Everyday Tasks (Student Services)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5897C-0136-EA13-2FE8-692412467A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0D74E3-3A7B-423D-B7E2-9D206155C8ED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0E1BB-32E4-9079-59C0-9BCEDBCE000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Questions? Contact Mary-Colleen Jenkins | mcj6@uw.edu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78A41-F1BE-C69B-7D11-60243B0288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91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2EA9C-05AF-8D3A-1475-2D79614F5E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FCD942-ED86-44D6-9C71-73B0878A3DC3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39720-FF54-73FA-74DC-EF9DB4AA39C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Questions? Contact Mary-Colleen Jenkins | mcj6@uw.edu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FF9CEB41-FF0C-FBCC-C746-B10073C49B89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Accessibility Tips for Everyday Tasks (Student Services)</a:t>
            </a:r>
          </a:p>
        </p:txBody>
      </p:sp>
    </p:spTree>
    <p:extLst>
      <p:ext uri="{BB962C8B-B14F-4D97-AF65-F5344CB8AC3E}">
        <p14:creationId xmlns:p14="http://schemas.microsoft.com/office/powerpoint/2010/main" val="389646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53B3C-ED8F-D133-0754-2901C343A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2200B-6C65-5513-3BBF-4E2DBB00B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47C902-58AE-ACC4-3BE1-42196BBBC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Graphic credit to Mounika.studio</a:t>
            </a:r>
          </a:p>
          <a:p>
            <a:endParaRPr lang="en-US"/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Full description of Progress graphic by mounika.studio.  The graphic shows three rows of text alternating with three rows of hand-drawn circles. There are six circles in each row, divided at different parts of the circle with a wavy black line. Above the line, the circle is white. Below the line, the circle is blue. Each circle has a different level of blue – indicating fullness. Some have low levels of blue, some have high levels of blue, and in between. The first line of text says: This is progress. The second line of text says: This is also progress. The third line of text says: And so is this. In short, all levels mean progress.</a:t>
            </a:r>
          </a:p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10C1429-05E9-57E5-A4F8-D5C361DA021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ME Faculty Meeting (5/6/23)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696E1-9B28-2409-A499-630FD79E7F9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Spring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B7F72-DB86-9A6A-A2ED-9BA66626A5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mcj6@uw.edu  https://washington.edu/accesstech/</a:t>
            </a:r>
          </a:p>
        </p:txBody>
      </p:sp>
    </p:spTree>
    <p:extLst>
      <p:ext uri="{BB962C8B-B14F-4D97-AF65-F5344CB8AC3E}">
        <p14:creationId xmlns:p14="http://schemas.microsoft.com/office/powerpoint/2010/main" val="2141851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https://linktr.ee/a11ylinksuw</a:t>
            </a:r>
            <a:endParaRPr lang="en-US" sz="14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14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mcj6@uw.edu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60A2A-B61B-4A03-B9F6-C66BFEAF02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081" y="4598607"/>
            <a:ext cx="2416273" cy="213486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81608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8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4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009"/>
            <a:ext cx="2425226" cy="213273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2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6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2" y="369285"/>
            <a:ext cx="8197109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26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22" name="Pictur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9" name="Google Shape;3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1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31" y="1067163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5041" y="4675530"/>
            <a:ext cx="2539991" cy="172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724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2" y="369285"/>
            <a:ext cx="8197109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1" y="1067163"/>
            <a:ext cx="1103781" cy="96362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7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TITLE HERE </a:t>
            </a:r>
            <a:br>
              <a:rPr lang="en-US"/>
            </a:br>
            <a:r>
              <a:rPr lang="en-US"/>
              <a:t>ENCODE NORMAL BLACK, 50 PT.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71510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7" y="4675530"/>
            <a:ext cx="2540000" cy="1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69733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6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828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7" y="4675530"/>
            <a:ext cx="2540000" cy="1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107"/>
            <a:ext cx="2416273" cy="212486"/>
          </a:xfrm>
          <a:prstGeom prst="rect">
            <a:avLst/>
          </a:prstGeom>
        </p:spPr>
      </p:pic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5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9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4" y="369733"/>
            <a:ext cx="8184657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0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9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C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66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4" r:id="rId3"/>
    <p:sldLayoutId id="2147483675" r:id="rId4"/>
    <p:sldLayoutId id="214748367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3" r:id="rId2"/>
    <p:sldLayoutId id="2147483663" r:id="rId3"/>
    <p:sldLayoutId id="2147483664" r:id="rId4"/>
    <p:sldLayoutId id="2147483665" r:id="rId5"/>
    <p:sldLayoutId id="2147483680" r:id="rId6"/>
    <p:sldLayoutId id="214748368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mailto:mcj6@uw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accesstech/dubbot/" TargetMode="External"/><Relationship Id="rId2" Type="http://schemas.openxmlformats.org/officeDocument/2006/relationships/hyperlink" Target="https://www.washington.edu/accesstech/documents/grackle/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6" Type="http://schemas.openxmlformats.org/officeDocument/2006/relationships/hyperlink" Target="https://www.washington.edu/accesstech/get-involved/events/gaad/gaad2026/" TargetMode="External"/><Relationship Id="rId5" Type="http://schemas.openxmlformats.org/officeDocument/2006/relationships/hyperlink" Target="https://uwnetid-my.sharepoint.com/:w:/g/personal/mcj6_uw_edu/IQAO0478gNdWSp8wo_dvAl1iAe9E2rBt4HxME5fcS138RRg?e=5JKqYq" TargetMode="External"/><Relationship Id="rId4" Type="http://schemas.openxmlformats.org/officeDocument/2006/relationships/hyperlink" Target="https://uwnetid-my.sharepoint.com/:w:/g/personal/mcj6_uw_edu/IQDpUjw_xzH9QKaBFvsKoDXeAfnxLryB12H40jnEzedAzOU?e=MEB28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5.xml"/><Relationship Id="rId7" Type="http://schemas.openxmlformats.org/officeDocument/2006/relationships/hyperlink" Target="https://www.washington.edu/accesstech/get-involved/events/calendar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hyperlink" Target="https://www.washington.edu/accesstech/help/" TargetMode="External"/><Relationship Id="rId5" Type="http://schemas.openxmlformats.org/officeDocument/2006/relationships/hyperlink" Target="https://linktr.ee/a11ylinksuw" TargetMode="External"/><Relationship Id="rId4" Type="http://schemas.openxmlformats.org/officeDocument/2006/relationships/hyperlink" Target="mailto:mcj6@uw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title"/>
          </p:nvPr>
        </p:nvSpPr>
        <p:spPr>
          <a:xfrm>
            <a:off x="460374" y="644993"/>
            <a:ext cx="8040829" cy="226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3600"/>
            </a:pPr>
            <a:br>
              <a:rPr lang="en-US" sz="3600" b="0">
                <a:latin typeface="Encode Sans"/>
                <a:ea typeface="Encode Sans"/>
                <a:cs typeface="Encode Sans"/>
              </a:rPr>
            </a:br>
            <a:r>
              <a:rPr lang="en-US" sz="3600" b="0">
                <a:latin typeface="Encode Sans"/>
              </a:rPr>
              <a:t>Accessibility</a:t>
            </a:r>
            <a:r>
              <a:rPr lang="en-US" sz="3600" b="0">
                <a:latin typeface="Encode Sans"/>
                <a:ea typeface="Encode Sans"/>
                <a:cs typeface="Encode Sans"/>
              </a:rPr>
              <a:t> POP Session 2: </a:t>
            </a:r>
            <a:br>
              <a:rPr lang="en-US" sz="3600" b="0">
                <a:latin typeface="Encode Sans"/>
                <a:ea typeface="Encode Sans"/>
                <a:cs typeface="Encode Sans"/>
              </a:rPr>
            </a:br>
            <a:r>
              <a:rPr lang="en-US" sz="3600" b="0">
                <a:latin typeface="Encode Sans"/>
                <a:ea typeface="Encode Sans"/>
                <a:cs typeface="Encode Sans"/>
              </a:rPr>
              <a:t>Accessibility Checkers 101</a:t>
            </a:r>
            <a:br>
              <a:rPr lang="en-US" sz="3600" b="0">
                <a:latin typeface="Encode Sans"/>
              </a:rPr>
            </a:br>
            <a:r>
              <a:rPr lang="en-US" sz="1800" b="0">
                <a:solidFill>
                  <a:schemeClr val="tx1"/>
                </a:solidFill>
                <a:latin typeface="Encode Sans"/>
              </a:rPr>
              <a:t>Spring 2026 Progress Over Perfection (POP) series</a:t>
            </a:r>
            <a:endParaRPr lang="en-US" sz="1600" b="0">
              <a:solidFill>
                <a:schemeClr val="tx1"/>
              </a:solidFill>
              <a:latin typeface="Encode Sans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583809" y="3638496"/>
            <a:ext cx="379495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Mary-Colleen Jenkins |</a:t>
            </a:r>
            <a:r>
              <a:rPr lang="en-US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mcj6@uw.edu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Instruction Accessibility Specialist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UW-IT Accessible Technology Services (ATS)</a:t>
            </a: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30510-42BB-8863-19EE-B6B5F87A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97" y="369285"/>
            <a:ext cx="8181234" cy="731838"/>
          </a:xfrm>
        </p:spPr>
        <p:txBody>
          <a:bodyPr lIns="91440" tIns="45720" rIns="91440" bIns="45720" anchor="b"/>
          <a:lstStyle/>
          <a:p>
            <a:pPr>
              <a:buClr>
                <a:schemeClr val="dk1"/>
              </a:buClr>
              <a:buSzPts val="3000"/>
            </a:pPr>
            <a:r>
              <a:rPr lang="en-US" sz="2800" b="0">
                <a:latin typeface="encode sans"/>
              </a:rPr>
              <a:t>Activity: Try 1 of 5 Easy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B4DFE-47E2-6071-63A6-F22E3EA1EE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798" y="1224865"/>
            <a:ext cx="8181239" cy="3347135"/>
          </a:xfrm>
        </p:spPr>
        <p:txBody>
          <a:bodyPr lIns="91440" tIns="45720" rIns="91440" bIns="45720" anchor="t"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Open a Microsoft document or PowerPoint slide deck and run the accessibility checker. </a:t>
            </a:r>
          </a:p>
          <a:p>
            <a:pPr marL="857250" lvl="1">
              <a:spcBef>
                <a:spcPts val="0"/>
              </a:spcBef>
              <a:buFont typeface="Courier New"/>
              <a:buChar char="o"/>
            </a:pPr>
            <a:r>
              <a:rPr lang="en-US" sz="14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What can you observe from the flagged items? Are there adjustments you can make when you create your next document or slide deck to reduce the number of items flagged?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Open a Canvas and run the accessibility checker for an individual page </a:t>
            </a:r>
          </a:p>
          <a:p>
            <a:pPr marL="857250" lvl="1">
              <a:spcBef>
                <a:spcPts val="0"/>
              </a:spcBef>
              <a:buFont typeface="Courier New"/>
              <a:buChar char="o"/>
            </a:pPr>
            <a:r>
              <a:rPr lang="en-US" sz="14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Select “Edit” to open the text box (aka Rich Content Editor)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Open the UDOIT in Canvas and explore various ways to filter and check files and folders.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Are you a Google user and didn't know about Grackle? </a:t>
            </a:r>
          </a:p>
          <a:p>
            <a:pPr marL="857250" lvl="1">
              <a:spcBef>
                <a:spcPts val="0"/>
              </a:spcBef>
              <a:buFont typeface="Courier New,monospace"/>
              <a:buChar char="o"/>
            </a:pPr>
            <a:r>
              <a:rPr lang="en-US" sz="14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Read about it: </a:t>
            </a:r>
            <a:r>
              <a:rPr lang="en-US" sz="1400" b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Grackle at UW</a:t>
            </a:r>
            <a:endParaRPr lang="en-US" sz="14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857250" lvl="1">
              <a:spcBef>
                <a:spcPts val="0"/>
              </a:spcBef>
              <a:buFont typeface="Courier New,monospace"/>
              <a:buChar char="o"/>
            </a:pPr>
            <a:r>
              <a:rPr lang="en-US" sz="14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Install the Grackle extensions you want: </a:t>
            </a:r>
            <a:r>
              <a:rPr lang="en-US" sz="1400" b="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Grackle Docs, Grackle Sheets, Grackle Slides</a:t>
            </a:r>
            <a:endParaRPr lang="en-US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Are you a website owner and want to get your site into </a:t>
            </a:r>
            <a:r>
              <a:rPr lang="en-US" sz="160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DubBot</a:t>
            </a: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?</a:t>
            </a:r>
          </a:p>
          <a:p>
            <a:pPr marL="857250" lvl="1" indent="-457200">
              <a:spcBef>
                <a:spcPts val="0"/>
              </a:spcBef>
              <a:buFont typeface="Courier New"/>
              <a:buChar char="o"/>
            </a:pPr>
            <a:r>
              <a:rPr lang="en-US" sz="14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Read about it: </a:t>
            </a:r>
            <a:r>
              <a:rPr lang="en-US" sz="1400" b="0" err="1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DubBot</a:t>
            </a:r>
            <a:r>
              <a:rPr lang="en-US" sz="1400" b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Web Accessibility Checker</a:t>
            </a:r>
            <a:r>
              <a:rPr lang="en-US" sz="14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and submit</a:t>
            </a:r>
            <a:endParaRPr lang="en-US" sz="1400" b="0">
              <a:solidFill>
                <a:schemeClr val="tx1"/>
              </a:solidFill>
            </a:endParaRPr>
          </a:p>
          <a:p>
            <a:pPr marL="571500" lvl="1" indent="0">
              <a:spcBef>
                <a:spcPts val="0"/>
              </a:spcBef>
              <a:buNone/>
            </a:pPr>
            <a:endParaRPr lang="en-US" sz="1400" b="0">
              <a:solidFill>
                <a:schemeClr val="tx1"/>
              </a:solidFill>
            </a:endParaRPr>
          </a:p>
          <a:p>
            <a:pPr marL="857250" lvl="1">
              <a:spcBef>
                <a:spcPts val="0"/>
              </a:spcBef>
              <a:buFont typeface="Courier New"/>
              <a:buChar char="o"/>
            </a:pPr>
            <a:endParaRPr lang="en-US" sz="14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9998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1C200-03D0-1A38-5E1B-BA76A3F29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ACAB-C6F1-B256-EF1A-22FDDAE2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399042"/>
            <a:ext cx="8172210" cy="691812"/>
          </a:xfrm>
        </p:spPr>
        <p:txBody>
          <a:bodyPr lIns="91440" tIns="45720" rIns="91440" bIns="45720" anchor="b"/>
          <a:lstStyle/>
          <a:p>
            <a:br>
              <a:rPr lang="en-US">
                <a:latin typeface="Encode Sans Normal"/>
              </a:rPr>
            </a:br>
            <a:r>
              <a:rPr lang="en-US" sz="2800" b="0">
                <a:latin typeface="encode sans"/>
              </a:rPr>
              <a:t>April 22: Simple Alternative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C16D4-455D-5937-D648-F30AAA42BCDA}"/>
              </a:ext>
            </a:extLst>
          </p:cNvPr>
          <p:cNvSpPr txBox="1"/>
          <p:nvPr/>
        </p:nvSpPr>
        <p:spPr>
          <a:xfrm>
            <a:off x="359771" y="1357446"/>
            <a:ext cx="4630177" cy="407803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Four</a:t>
            </a:r>
            <a:r>
              <a:rPr lang="en-US" sz="1800">
                <a:latin typeface="Open Sans"/>
                <a:ea typeface="Open Sans"/>
                <a:cs typeface="Open Sans"/>
              </a:rPr>
              <a:t> ways to take your next steps: toward </a:t>
            </a:r>
            <a:r>
              <a:rPr lang="en-US" sz="1800" dirty="0">
                <a:latin typeface="Open Sans"/>
                <a:ea typeface="Open Sans"/>
                <a:cs typeface="Open Sans"/>
              </a:rPr>
              <a:t>progress over perfection:</a:t>
            </a:r>
            <a:endParaRPr lang="en-US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8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spcBef>
                <a:spcPts val="480"/>
              </a:spcBef>
              <a:buFont typeface="+mj-lt"/>
              <a:buAutoNum type="arabicPeriod"/>
            </a:pPr>
            <a:r>
              <a:rPr lang="en-US" sz="1600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Reflect:</a:t>
            </a: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How can I apply this skill to my next document or Canvas page?</a:t>
            </a:r>
          </a:p>
          <a:p>
            <a:pPr marL="342900" indent="-342900">
              <a:spcBef>
                <a:spcPts val="480"/>
              </a:spcBef>
              <a:buFont typeface="+mj-lt"/>
              <a:buAutoNum type="arabicPeriod"/>
            </a:pPr>
            <a:r>
              <a:rPr lang="en-US" sz="1600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Start</a:t>
            </a: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a Digital Accessibility "I Did" list</a:t>
            </a:r>
          </a:p>
          <a:p>
            <a:pPr marL="731520" lvl="2">
              <a:spcBef>
                <a:spcPts val="480"/>
              </a:spcBef>
            </a:pPr>
            <a:r>
              <a:rPr lang="en-US" sz="1600" dirty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Faculty “I Did” List Template</a:t>
            </a:r>
            <a:endParaRPr lang="en-US" sz="16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731520" lvl="1">
              <a:spcBef>
                <a:spcPts val="480"/>
              </a:spcBef>
            </a:pPr>
            <a:r>
              <a:rPr lang="en-US" sz="1600" dirty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Staff “I Did” List Template</a:t>
            </a:r>
            <a:endParaRPr lang="en-US" sz="1600">
              <a:solidFill>
                <a:schemeClr val="tx1"/>
              </a:solidFill>
              <a:ea typeface="Calibri"/>
              <a:cs typeface="Calibri"/>
            </a:endParaRPr>
          </a:p>
          <a:p>
            <a:pPr marL="342900" indent="-342900">
              <a:spcBef>
                <a:spcPts val="480"/>
              </a:spcBef>
              <a:buFont typeface="+mj-lt"/>
              <a:buAutoNum type="arabicPeriod"/>
            </a:pPr>
            <a:r>
              <a:rPr lang="en-US" sz="1600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Invite</a:t>
            </a: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a friend to join you in the next POP session!</a:t>
            </a:r>
            <a:endParaRPr lang="en-US" sz="16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480"/>
              </a:spcBef>
              <a:buAutoNum type="arabicPeriod"/>
            </a:pPr>
            <a:r>
              <a:rPr lang="en-US" sz="1600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Register</a:t>
            </a: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for </a:t>
            </a:r>
            <a:r>
              <a:rPr lang="en-US" sz="1600" dirty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UW's Global Accessibility Awareness Day</a:t>
            </a:r>
            <a:r>
              <a:rPr lang="en-US" sz="16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on May 21!</a:t>
            </a:r>
            <a:endParaRPr lang="en-US" sz="16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>
              <a:solidFill>
                <a:schemeClr val="tx1"/>
              </a:solidFill>
              <a:ea typeface="Calibri"/>
              <a:cs typeface="Arial"/>
            </a:endParaRPr>
          </a:p>
        </p:txBody>
      </p:sp>
      <p:pic>
        <p:nvPicPr>
          <p:cNvPr id="7" name="Picture 6" descr="Graphic representing different levels of progress with the message that all progress is valuable. Three rows of six circles, each with a different level of blue in them, some high, some low. Three lines of text between read, &quot;This is progress. This is also progress. And so is this.&quot;">
            <a:extLst>
              <a:ext uri="{FF2B5EF4-FFF2-40B4-BE49-F238E27FC236}">
                <a16:creationId xmlns:a16="http://schemas.microsoft.com/office/drawing/2014/main" id="{62AF3F7B-2328-303A-181B-8CC09524AD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3486" y="1283633"/>
            <a:ext cx="3429099" cy="3038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087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E690433-17CF-4A5A-B4F6-A3B5C315C3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7922" y="369285"/>
            <a:ext cx="8197109" cy="7107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>
                <a:latin typeface="encode sans"/>
              </a:rPr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7923" y="1583999"/>
            <a:ext cx="5643277" cy="2928733"/>
          </a:xfrm>
        </p:spPr>
        <p:txBody>
          <a:bodyPr lIns="91440" tIns="45720" rIns="91440" bIns="45720" anchor="t"/>
          <a:lstStyle/>
          <a:p>
            <a:pPr marL="0" indent="0">
              <a:spcBef>
                <a:spcPts val="400"/>
              </a:spcBef>
              <a:buNone/>
            </a:pPr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Contact me!  </a:t>
            </a:r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mcj6@uw.edu</a:t>
            </a:r>
            <a:endParaRPr lang="en-US" sz="16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16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Check out the </a:t>
            </a:r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 Resource </a:t>
            </a:r>
            <a:r>
              <a:rPr lang="en-US" sz="1600" b="0" err="1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Linktree</a:t>
            </a:r>
            <a:endParaRPr lang="en-US" sz="16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16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Get help from </a:t>
            </a:r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 Technology Services</a:t>
            </a:r>
            <a:endParaRPr lang="en-US" sz="16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400"/>
              </a:spcBef>
            </a:pPr>
            <a:endParaRPr lang="en-US" sz="14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Subscribe to the </a:t>
            </a:r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Accessibility Calendar</a:t>
            </a:r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to keep up with upcoming training and events at UW.</a:t>
            </a:r>
            <a:endParaRPr lang="en-US" sz="1600">
              <a:solidFill>
                <a:schemeClr val="tx1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800" b="0">
                <a:latin typeface="Open Sans"/>
                <a:ea typeface="Open Sans"/>
                <a:cs typeface="Open Sans"/>
              </a:rPr>
              <a:t> UW</a:t>
            </a:r>
          </a:p>
          <a:p>
            <a:pPr marL="0" indent="0">
              <a:spcBef>
                <a:spcPts val="400"/>
              </a:spcBef>
              <a:buNone/>
            </a:pPr>
            <a:endParaRPr lang="en-US" sz="1800" b="0"/>
          </a:p>
          <a:p>
            <a:pPr>
              <a:spcBef>
                <a:spcPts val="400"/>
              </a:spcBef>
            </a:pPr>
            <a:endParaRPr lang="en-US" sz="1800" b="0"/>
          </a:p>
          <a:p>
            <a:pPr marL="400050" lvl="1" indent="0">
              <a:spcBef>
                <a:spcPts val="400"/>
              </a:spcBef>
              <a:buNone/>
            </a:pPr>
            <a:endParaRPr lang="en-US" sz="1400" b="0"/>
          </a:p>
          <a:p>
            <a:pPr marL="400050" lvl="1" indent="0">
              <a:spcBef>
                <a:spcPts val="400"/>
              </a:spcBef>
              <a:buNone/>
            </a:pPr>
            <a:endParaRPr lang="en-US" sz="1400" b="0"/>
          </a:p>
          <a:p>
            <a:pPr marL="228600" indent="-228600">
              <a:spcBef>
                <a:spcPts val="400"/>
              </a:spcBef>
              <a:buFont typeface="Lucida Grande" panose="020B0604020202020204" pitchFamily="34" charset="0"/>
              <a:buChar char="&gt;"/>
            </a:pPr>
            <a:endParaRPr lang="en-US" sz="1800" b="0"/>
          </a:p>
          <a:p>
            <a:pPr marL="0" indent="0">
              <a:spcBef>
                <a:spcPts val="400"/>
              </a:spcBef>
              <a:buNone/>
            </a:pPr>
            <a:endParaRPr lang="en-US" sz="1600" b="0"/>
          </a:p>
        </p:txBody>
      </p:sp>
      <p:pic>
        <p:nvPicPr>
          <p:cNvPr id="4" name="Picture 3" descr="QR code for UW accessibility resources  linktree">
            <a:extLst>
              <a:ext uri="{FF2B5EF4-FFF2-40B4-BE49-F238E27FC236}">
                <a16:creationId xmlns:a16="http://schemas.microsoft.com/office/drawing/2014/main" id="{7AC2B364-7828-1CD4-6A7D-2B91A4A3BA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7348" y="1839727"/>
            <a:ext cx="2175832" cy="20112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9E6BC0-47F0-0ADC-257F-8DC54B43BDC8}"/>
              </a:ext>
            </a:extLst>
          </p:cNvPr>
          <p:cNvSpPr txBox="1"/>
          <p:nvPr/>
        </p:nvSpPr>
        <p:spPr>
          <a:xfrm>
            <a:off x="6325497" y="4046217"/>
            <a:ext cx="2319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https://linktr.ee/a11ylinksuw</a:t>
            </a:r>
            <a:endParaRPr lang="en-US" sz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78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9F42-D0B1-5C16-E201-2F7F2059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1" y="235185"/>
            <a:ext cx="8183170" cy="837615"/>
          </a:xfrm>
        </p:spPr>
        <p:txBody>
          <a:bodyPr lIns="91440" tIns="45720" rIns="91440" bIns="45720" anchor="b"/>
          <a:lstStyle/>
          <a:p>
            <a:r>
              <a:rPr lang="en-US" sz="3200" b="0">
                <a:latin typeface="encode sans"/>
              </a:rPr>
              <a:t>Agenda For Accessibility POP Sessions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452DC-8BAC-AA7A-B382-35FD1902DD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862" y="1591200"/>
            <a:ext cx="5577135" cy="3326400"/>
          </a:xfrm>
        </p:spPr>
        <p:txBody>
          <a:bodyPr lIns="91440" tIns="45720" rIns="91440" bIns="45720" anchor="t"/>
          <a:lstStyle/>
          <a:p>
            <a:pPr>
              <a:buFont typeface="Wingdings"/>
              <a:buChar char="ü"/>
            </a:pPr>
            <a:r>
              <a:rPr lang="en-US" sz="20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15-20  minutes:</a:t>
            </a:r>
            <a:r>
              <a:rPr lang="en-US" sz="20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Learn or review one digital accessibility skill</a:t>
            </a:r>
          </a:p>
          <a:p>
            <a:pPr marL="0" indent="0">
              <a:buNone/>
            </a:pPr>
            <a:endParaRPr lang="en-US" sz="16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Wingdings"/>
              <a:buChar char="ü"/>
            </a:pPr>
            <a:r>
              <a:rPr lang="en-US" sz="20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30-35 minutes:</a:t>
            </a:r>
            <a:r>
              <a:rPr lang="en-US" sz="20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Practice the skill or ask question</a:t>
            </a:r>
            <a:endParaRPr lang="en-US" sz="800">
              <a:solidFill>
                <a:schemeClr val="tx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8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Work on suggested activities</a:t>
            </a:r>
            <a:endParaRPr lang="en-US" sz="180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8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Work on your own content</a:t>
            </a:r>
            <a:endParaRPr lang="en-US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4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 </a:t>
            </a:r>
            <a:endParaRPr lang="en-US" sz="1400">
              <a:solidFill>
                <a:schemeClr val="tx1"/>
              </a:solidFill>
            </a:endParaRPr>
          </a:p>
          <a:p>
            <a:pPr>
              <a:buFont typeface="Wingdings"/>
              <a:buChar char="ü"/>
            </a:pPr>
            <a:r>
              <a:rPr lang="en-US" sz="20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Remaining time :</a:t>
            </a:r>
            <a:r>
              <a:rPr lang="en-US" sz="20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Check-in and set a personal mini-goal </a:t>
            </a:r>
            <a:r>
              <a:rPr lang="en-US" sz="18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 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EBF88-ABA1-8204-35B0-0D31B1BDE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13" y="1292225"/>
            <a:ext cx="2043112" cy="2813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247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A7D06-4114-05D7-272F-F7AA0573D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AF5BBC-D7F5-6AB1-83A2-B0739B52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45" y="369285"/>
            <a:ext cx="8197109" cy="647665"/>
          </a:xfrm>
        </p:spPr>
        <p:txBody>
          <a:bodyPr lIns="91440" tIns="45720" rIns="91440" bIns="45720" anchor="b"/>
          <a:lstStyle/>
          <a:p>
            <a:r>
              <a:rPr lang="en-US" sz="3200" b="0">
                <a:latin typeface="encode sans"/>
              </a:rPr>
              <a:t>What is Digital Accessibility?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3BBB6-0CD8-7A87-EE19-88CB9DC9B6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562400"/>
            <a:ext cx="6464077" cy="3009601"/>
          </a:xfrm>
        </p:spPr>
        <p:txBody>
          <a:bodyPr/>
          <a:lstStyle/>
          <a:p>
            <a:pPr marL="0" indent="0">
              <a:buNone/>
            </a:pPr>
            <a:r>
              <a:rPr lang="en-US" sz="1600" b="0">
                <a:solidFill>
                  <a:schemeClr val="tx1"/>
                </a:solidFill>
              </a:rPr>
              <a:t>Digital Accessibility means that we apply technical skills and tools to make all content we share online – websites, documents, slide decks, videos, etc., – fully accessible, equally available, and equally usable for ALL users, particularly people with disabilities who use assistive technology to navigate online content.</a:t>
            </a:r>
          </a:p>
          <a:p>
            <a:pPr marL="0" indent="0">
              <a:buNone/>
            </a:pPr>
            <a:endParaRPr lang="en-US" sz="1600" b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600">
                <a:solidFill>
                  <a:schemeClr val="tx1"/>
                </a:solidFill>
              </a:rPr>
              <a:t>Within our capacity: </a:t>
            </a:r>
            <a:r>
              <a:rPr lang="en-US" sz="1600" b="0">
                <a:solidFill>
                  <a:schemeClr val="tx1"/>
                </a:solidFill>
              </a:rPr>
              <a:t>There are tools and best practices we can learn to help us achieve foundational digital accessibility</a:t>
            </a:r>
            <a:r>
              <a:rPr lang="en-US" sz="160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600" b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600">
                <a:solidFill>
                  <a:schemeClr val="tx1"/>
                </a:solidFill>
              </a:rPr>
              <a:t>Beyond our capacity: </a:t>
            </a:r>
            <a:r>
              <a:rPr lang="en-US" sz="1600" b="0">
                <a:solidFill>
                  <a:schemeClr val="tx1"/>
                </a:solidFill>
              </a:rPr>
              <a:t>There are resources at UW to help us with complex accessibility issues. More resources and tools are being developed and explored all the time.</a:t>
            </a:r>
            <a:endParaRPr lang="en-US" sz="2000" b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b="0">
              <a:solidFill>
                <a:schemeClr val="tx1"/>
              </a:solidFill>
            </a:endParaRPr>
          </a:p>
          <a:p>
            <a:endParaRPr lang="en-US" sz="2000" b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FDBB2-D7DF-70BC-D98B-B395EB2DA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027" y="1391626"/>
            <a:ext cx="1819573" cy="1819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024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6A1DB1-62BA-6A00-7AC7-A0B20CCC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17" y="369285"/>
            <a:ext cx="8221957" cy="58667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b="0">
                <a:solidFill>
                  <a:schemeClr val="tx1"/>
                </a:solidFill>
                <a:latin typeface="encode sans"/>
              </a:rPr>
              <a:t>Best Practice: Use Accessibility Checkers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D06B5B-814F-3A77-0385-F2DD007C5F3B}"/>
              </a:ext>
            </a:extLst>
          </p:cNvPr>
          <p:cNvSpPr txBox="1"/>
          <p:nvPr/>
        </p:nvSpPr>
        <p:spPr>
          <a:xfrm>
            <a:off x="363220" y="1288107"/>
            <a:ext cx="3885989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Open Sans"/>
              </a:rPr>
              <a:t>Microsoft products</a:t>
            </a:r>
            <a:r>
              <a:rPr lang="en-US" sz="1600">
                <a:latin typeface="Open Sans"/>
              </a:rPr>
              <a:t> have robust and interactive Accessibility Checkers.</a:t>
            </a:r>
            <a:r>
              <a:rPr lang="en-US">
                <a:latin typeface="Open Sans"/>
              </a:rPr>
              <a:t> </a:t>
            </a:r>
            <a:endParaRPr lang="en-US"/>
          </a:p>
        </p:txBody>
      </p:sp>
      <p:grpSp>
        <p:nvGrpSpPr>
          <p:cNvPr id="16" name="Group 15" descr="3 partial screenshots of Microsoft's accessibility checkers">
            <a:extLst>
              <a:ext uri="{FF2B5EF4-FFF2-40B4-BE49-F238E27FC236}">
                <a16:creationId xmlns:a16="http://schemas.microsoft.com/office/drawing/2014/main" id="{E0896D28-66C2-45DF-E2B1-D60F53462406}"/>
              </a:ext>
            </a:extLst>
          </p:cNvPr>
          <p:cNvGrpSpPr/>
          <p:nvPr/>
        </p:nvGrpSpPr>
        <p:grpSpPr>
          <a:xfrm>
            <a:off x="253591" y="2035614"/>
            <a:ext cx="3996003" cy="2260061"/>
            <a:chOff x="607570" y="1834981"/>
            <a:chExt cx="3996003" cy="2260061"/>
          </a:xfrm>
        </p:grpSpPr>
        <p:pic>
          <p:nvPicPr>
            <p:cNvPr id="3" name="Picture 2" descr="Partial drop-down menus for both Microsoft Accessibility Checker">
              <a:extLst>
                <a:ext uri="{FF2B5EF4-FFF2-40B4-BE49-F238E27FC236}">
                  <a16:creationId xmlns:a16="http://schemas.microsoft.com/office/drawing/2014/main" id="{465AD34A-1F8F-EE7B-CEDA-8CB9E293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9137" y="1901242"/>
              <a:ext cx="1574494" cy="168979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6" name="Picture 5" descr="Group of partial screenshots showing views of Microsoft accessibility checker.">
              <a:extLst>
                <a:ext uri="{FF2B5EF4-FFF2-40B4-BE49-F238E27FC236}">
                  <a16:creationId xmlns:a16="http://schemas.microsoft.com/office/drawing/2014/main" id="{CFE2D69D-3B7A-D906-AF3E-13542B170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35067" y="1834981"/>
              <a:ext cx="1568506" cy="225780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E921B3-51E9-21F2-4778-B35C4DA4A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7570" y="3766379"/>
              <a:ext cx="2177392" cy="32866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7DA3074-22C0-ECA4-077B-FA628545DE63}"/>
              </a:ext>
            </a:extLst>
          </p:cNvPr>
          <p:cNvSpPr txBox="1"/>
          <p:nvPr/>
        </p:nvSpPr>
        <p:spPr>
          <a:xfrm>
            <a:off x="4836103" y="1110529"/>
            <a:ext cx="387927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Grackle Accessibility Checkers</a:t>
            </a:r>
            <a:r>
              <a:rPr lang="en-US">
                <a:ea typeface="Calibri"/>
                <a:cs typeface="Calibri"/>
              </a:rPr>
              <a:t> are now available for Google Docs, slides, and sheets.</a:t>
            </a:r>
          </a:p>
        </p:txBody>
      </p:sp>
      <p:grpSp>
        <p:nvGrpSpPr>
          <p:cNvPr id="7" name="Group 6" descr="Two partial views of Grackle accessibility checker for slides and docs">
            <a:extLst>
              <a:ext uri="{FF2B5EF4-FFF2-40B4-BE49-F238E27FC236}">
                <a16:creationId xmlns:a16="http://schemas.microsoft.com/office/drawing/2014/main" id="{92D83A09-9577-BA8E-4FC3-8A5E9BC05FA7}"/>
              </a:ext>
            </a:extLst>
          </p:cNvPr>
          <p:cNvGrpSpPr/>
          <p:nvPr/>
        </p:nvGrpSpPr>
        <p:grpSpPr>
          <a:xfrm>
            <a:off x="4661879" y="1749138"/>
            <a:ext cx="3801990" cy="2701636"/>
            <a:chOff x="4661879" y="1749138"/>
            <a:chExt cx="3801990" cy="27016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0074E1B-A5BE-7EBE-27AB-86705D461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01686" y="1749138"/>
              <a:ext cx="1562183" cy="2701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B3C5B5-16BB-50B3-DEBB-83C429470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1879" y="2453194"/>
              <a:ext cx="2118401" cy="129499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6671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2152-49F3-FF2A-9578-97886B71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97" y="369285"/>
            <a:ext cx="8181234" cy="62071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b="0">
                <a:solidFill>
                  <a:schemeClr val="tx1"/>
                </a:solidFill>
                <a:latin typeface="encode sans"/>
              </a:rPr>
              <a:t>Accessibility Checkers are the fastest way to learn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27AA2-571A-B1B6-1E12-53F4898F5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798" y="1375677"/>
            <a:ext cx="8181239" cy="3196323"/>
          </a:xfrm>
        </p:spPr>
        <p:txBody>
          <a:bodyPr/>
          <a:lstStyle/>
          <a:p>
            <a:r>
              <a:rPr lang="en-US" sz="1800" b="0"/>
              <a:t>Checks and offer guidance on fixing the most common accessibility errors in content</a:t>
            </a:r>
          </a:p>
          <a:p>
            <a:r>
              <a:rPr lang="en-US" sz="1800" b="0" dirty="0"/>
              <a:t>Helps </a:t>
            </a:r>
            <a:r>
              <a:rPr lang="en-US" sz="1800" b="0"/>
              <a:t>you become</a:t>
            </a:r>
            <a:r>
              <a:rPr lang="en-US" sz="1800" b="0" dirty="0"/>
              <a:t> familiar with digital accessibility terms and concepts</a:t>
            </a:r>
          </a:p>
          <a:p>
            <a:r>
              <a:rPr lang="en-US" sz="1800" b="0"/>
              <a:t>Helps jump-start new digital accessibility habits</a:t>
            </a:r>
          </a:p>
          <a:p>
            <a:r>
              <a:rPr lang="en-US" sz="1800" b="0" dirty="0"/>
              <a:t>Helps identify </a:t>
            </a:r>
            <a:r>
              <a:rPr lang="en-US" sz="1800" dirty="0"/>
              <a:t>within your capacity</a:t>
            </a:r>
            <a:r>
              <a:rPr lang="en-US" sz="1800" b="0" dirty="0"/>
              <a:t> issues</a:t>
            </a:r>
          </a:p>
          <a:p>
            <a:r>
              <a:rPr lang="en-US" sz="1800" b="0" dirty="0"/>
              <a:t>Helps identify </a:t>
            </a:r>
            <a:r>
              <a:rPr lang="en-US" sz="1800" dirty="0"/>
              <a:t>beyond your capacity</a:t>
            </a:r>
            <a:r>
              <a:rPr lang="en-US" sz="1800" b="0" dirty="0"/>
              <a:t> issues</a:t>
            </a:r>
          </a:p>
          <a:p>
            <a:r>
              <a:rPr lang="en-US" sz="1800" b="0"/>
              <a:t>Gives you the vocabulary for asking questions when you seek help</a:t>
            </a:r>
          </a:p>
        </p:txBody>
      </p:sp>
    </p:spTree>
    <p:extLst>
      <p:ext uri="{BB962C8B-B14F-4D97-AF65-F5344CB8AC3E}">
        <p14:creationId xmlns:p14="http://schemas.microsoft.com/office/powerpoint/2010/main" val="90026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F96D-D069-9940-EC0F-27CA19C4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61" y="369285"/>
            <a:ext cx="8183170" cy="54075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b="0" err="1">
                <a:solidFill>
                  <a:schemeClr val="tx1"/>
                </a:solidFill>
                <a:latin typeface="encode sans"/>
              </a:rPr>
              <a:t>DubBot</a:t>
            </a:r>
            <a:r>
              <a:rPr lang="en-US" sz="2800" b="0">
                <a:solidFill>
                  <a:schemeClr val="tx1"/>
                </a:solidFill>
                <a:latin typeface="encode sans"/>
              </a:rPr>
              <a:t> Web Accessibility Checker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91DE2-BE21-F56B-5630-2123ED8FC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911" y="1417529"/>
            <a:ext cx="3599137" cy="3154471"/>
          </a:xfrm>
        </p:spPr>
        <p:txBody>
          <a:bodyPr/>
          <a:lstStyle/>
          <a:p>
            <a:r>
              <a:rPr lang="en-US" sz="1800" b="0"/>
              <a:t>UW-wide tool, you can submit your website</a:t>
            </a:r>
          </a:p>
          <a:p>
            <a:r>
              <a:rPr lang="en-US" sz="1800" b="0"/>
              <a:t>100+ accessibility checks with reports</a:t>
            </a:r>
          </a:p>
          <a:p>
            <a:r>
              <a:rPr lang="en-US" sz="1800" b="0"/>
              <a:t>Does not make fixes for you</a:t>
            </a:r>
          </a:p>
          <a:p>
            <a:r>
              <a:rPr lang="en-US" sz="1800" b="0"/>
              <a:t>Manual review is still a best practice</a:t>
            </a:r>
          </a:p>
        </p:txBody>
      </p:sp>
      <p:pic>
        <p:nvPicPr>
          <p:cNvPr id="5" name="Picture 4" descr="DubBot Accessibility checker, partial view">
            <a:extLst>
              <a:ext uri="{FF2B5EF4-FFF2-40B4-BE49-F238E27FC236}">
                <a16:creationId xmlns:a16="http://schemas.microsoft.com/office/drawing/2014/main" id="{17C78FDF-0B2B-9231-0EE9-CBDF71C52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572" y="1684825"/>
            <a:ext cx="4559013" cy="22758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690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6A1DB1-62BA-6A00-7AC7-A0B20CCC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2" y="369285"/>
            <a:ext cx="8197109" cy="58667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b="0">
                <a:solidFill>
                  <a:schemeClr val="tx1"/>
                </a:solidFill>
                <a:latin typeface="encode sans"/>
              </a:rPr>
              <a:t>Canvas accessibility checkers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4507E-E7D4-49ED-201F-FEC3EBB22D81}"/>
              </a:ext>
            </a:extLst>
          </p:cNvPr>
          <p:cNvSpPr txBox="1"/>
          <p:nvPr/>
        </p:nvSpPr>
        <p:spPr>
          <a:xfrm>
            <a:off x="447921" y="1435841"/>
            <a:ext cx="3468629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Canvas has two levels of  built-in of accessibility checkers: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Accessibility Checker for Individual Pages</a:t>
            </a:r>
          </a:p>
          <a:p>
            <a:endParaRPr lang="en-US" sz="18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Ally Course Accessibility Report for the entire Canvas Course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8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r>
              <a:rPr lang="en-US">
                <a:latin typeface="Open Sans"/>
                <a:ea typeface="Open Sans"/>
                <a:cs typeface="Open Sans"/>
              </a:rPr>
              <a:t>Plus, the UDOIT</a:t>
            </a:r>
            <a:r>
              <a:rPr lang="en-US" sz="1800">
                <a:latin typeface="Open Sans"/>
                <a:ea typeface="Open Sans"/>
                <a:cs typeface="Open Sans"/>
              </a:rPr>
              <a:t> Accessibility Checker</a:t>
            </a:r>
          </a:p>
        </p:txBody>
      </p:sp>
      <p:pic>
        <p:nvPicPr>
          <p:cNvPr id="3" name="Picture 2" descr="RCE icon for accessibility checker">
            <a:extLst>
              <a:ext uri="{FF2B5EF4-FFF2-40B4-BE49-F238E27FC236}">
                <a16:creationId xmlns:a16="http://schemas.microsoft.com/office/drawing/2014/main" id="{A06DF7E6-05F7-1BC9-1516-D5CEE0238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51" y="1267449"/>
            <a:ext cx="1702451" cy="11349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Partial view of Canvas navigation panel showing Ally Course Accessibility Report, TidyUP, and UDOIT.">
            <a:extLst>
              <a:ext uri="{FF2B5EF4-FFF2-40B4-BE49-F238E27FC236}">
                <a16:creationId xmlns:a16="http://schemas.microsoft.com/office/drawing/2014/main" id="{8BB38218-8172-270A-1BA0-D79AA5474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203" y="960664"/>
            <a:ext cx="1783897" cy="14396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 descr="View">
            <a:extLst>
              <a:ext uri="{FF2B5EF4-FFF2-40B4-BE49-F238E27FC236}">
                <a16:creationId xmlns:a16="http://schemas.microsoft.com/office/drawing/2014/main" id="{A6B83AD2-91C2-ABC8-2D01-551CAE826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850" y="2569384"/>
            <a:ext cx="1943100" cy="10477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 descr="Partial view of Canvas nagivation pane showing UDOIT">
            <a:extLst>
              <a:ext uri="{FF2B5EF4-FFF2-40B4-BE49-F238E27FC236}">
                <a16:creationId xmlns:a16="http://schemas.microsoft.com/office/drawing/2014/main" id="{5B223EE4-7D33-0646-9128-8604681EA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4507" y="3875397"/>
            <a:ext cx="4143375" cy="542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413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540A-31C5-9189-5E37-5C7F332D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2" y="369285"/>
            <a:ext cx="8197109" cy="530715"/>
          </a:xfrm>
        </p:spPr>
        <p:txBody>
          <a:bodyPr lIns="91440" tIns="45720" rIns="91440" bIns="45720" anchor="b"/>
          <a:lstStyle/>
          <a:p>
            <a:pPr>
              <a:buClr>
                <a:schemeClr val="dk1"/>
              </a:buClr>
              <a:buSzPts val="3000"/>
            </a:pPr>
            <a:r>
              <a:rPr lang="en-US" sz="2800" b="0">
                <a:latin typeface="encode sans"/>
                <a:sym typeface="Encode Sans Black"/>
              </a:rPr>
              <a:t>Two Canvas accessibility checkers?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93883-181D-A010-E8A0-A79E9C9F46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245600"/>
            <a:ext cx="8197114" cy="332640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Built-in Canvas Checkers</a:t>
            </a:r>
          </a:p>
          <a:p>
            <a:pPr marL="285750" indent="-285750"/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Familiar look, easy to absorb</a:t>
            </a:r>
          </a:p>
          <a:p>
            <a:pPr marL="285750" indent="-285750"/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Quick in-the-moment snapshots with dial icons in individual pages/files</a:t>
            </a:r>
          </a:p>
          <a:p>
            <a:pPr marL="285750" indent="-285750"/>
            <a:r>
              <a:rPr lang="en-US" sz="16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Easy to check as you're creating content in pages, etc.</a:t>
            </a:r>
          </a:p>
          <a:p>
            <a:pPr marL="285750" indent="-285750"/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Canvas Accessibility score = UW's target goals for making progress </a:t>
            </a:r>
          </a:p>
          <a:p>
            <a:pPr marL="285750" indent="-285750"/>
            <a:r>
              <a:rPr lang="en-US" sz="16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Doesn't check headings 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UDOIT</a:t>
            </a:r>
          </a:p>
          <a:p>
            <a:pPr marL="285750" indent="-285750"/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More features = takes a little time to explore</a:t>
            </a:r>
          </a:p>
          <a:p>
            <a:pPr marL="285750" indent="-285750"/>
            <a:r>
              <a:rPr lang="en-US" sz="16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Various ways to filter through content to set priorities</a:t>
            </a:r>
          </a:p>
          <a:p>
            <a:pPr marL="285750" indent="-285750"/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Efficiency: Accessibility fixes can be applied across multiple pages from one place</a:t>
            </a:r>
          </a:p>
          <a:p>
            <a:pPr marL="285750" indent="-285750"/>
            <a:r>
              <a:rPr lang="en-US" sz="1600" b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Options for PDF conversion to HTML, Canvas Pages, some auto tagging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330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96C3D-71A5-3880-DC9A-389FF23C5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E76D-18F0-9F7F-B701-FEED30EA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66" y="369285"/>
            <a:ext cx="8182265" cy="667204"/>
          </a:xfrm>
        </p:spPr>
        <p:txBody>
          <a:bodyPr lIns="91440" tIns="45720" rIns="91440" bIns="45720" anchor="b"/>
          <a:lstStyle/>
          <a:p>
            <a:pPr>
              <a:buClr>
                <a:schemeClr val="dk1"/>
              </a:buClr>
              <a:buSzPts val="3000"/>
            </a:pPr>
            <a:r>
              <a:rPr lang="en-US" sz="2800" b="0">
                <a:latin typeface="encode sans"/>
              </a:rPr>
              <a:t>Is </a:t>
            </a:r>
            <a:r>
              <a:rPr lang="en-US" sz="2800" b="0" err="1">
                <a:latin typeface="encode sans"/>
              </a:rPr>
              <a:t>TidyUP</a:t>
            </a:r>
            <a:r>
              <a:rPr lang="en-US" sz="2800" b="0">
                <a:latin typeface="encode sans"/>
              </a:rPr>
              <a:t> an accessibility checker?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37CB1-43D6-4558-DE52-C43A484E5C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767" y="1287383"/>
            <a:ext cx="4799188" cy="349035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No, but </a:t>
            </a:r>
            <a:r>
              <a:rPr lang="en-US" sz="2000" b="0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TidyUP</a:t>
            </a:r>
            <a:r>
              <a:rPr lang="en-US" sz="20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helps you easily clean up outdated Canvas files and pages to "declutter" courses.</a:t>
            </a:r>
          </a:p>
          <a:p>
            <a:pPr marL="0" indent="0">
              <a:buNone/>
            </a:pPr>
            <a:endParaRPr lang="en-US" sz="2000" b="0">
              <a:solidFill>
                <a:schemeClr val="tx1"/>
              </a:solidFill>
            </a:endParaRPr>
          </a:p>
          <a:p>
            <a:pPr>
              <a:buFont typeface="Wingdings"/>
              <a:buChar char="ü"/>
            </a:pPr>
            <a:r>
              <a:rPr lang="en-US" sz="18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Run </a:t>
            </a:r>
            <a:r>
              <a:rPr lang="en-US" sz="1800" b="0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TidyUP</a:t>
            </a:r>
            <a:r>
              <a:rPr lang="en-US" sz="18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at the start of the quarter</a:t>
            </a:r>
            <a:endParaRPr lang="en-US" sz="1800" b="0" dirty="0">
              <a:solidFill>
                <a:schemeClr val="tx1"/>
              </a:solidFill>
            </a:endParaRPr>
          </a:p>
          <a:p>
            <a:pPr>
              <a:buFont typeface="Wingdings"/>
              <a:buChar char="ü"/>
            </a:pPr>
            <a:r>
              <a:rPr lang="en-US" sz="18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Run </a:t>
            </a:r>
            <a:r>
              <a:rPr lang="en-US" sz="1800" b="0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TidyUP</a:t>
            </a:r>
            <a:r>
              <a:rPr lang="en-US" sz="18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at the end of the quarter</a:t>
            </a:r>
          </a:p>
          <a:p>
            <a:pPr marL="0" indent="0">
              <a:buNone/>
            </a:pPr>
            <a:endParaRPr lang="en-US" sz="2000" b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Bonus: </a:t>
            </a:r>
            <a:r>
              <a:rPr lang="en-US" sz="2000" b="0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TidyUP</a:t>
            </a:r>
            <a:r>
              <a:rPr lang="en-US" sz="20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is also a helpful way to see an overview of your course content and how you use it.</a:t>
            </a:r>
          </a:p>
          <a:p>
            <a:pPr marL="0" indent="0">
              <a:buNone/>
            </a:pPr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4" name="Picture 3" descr="View of Scan Course option in Tidyup. File types to include: All or Custom">
            <a:extLst>
              <a:ext uri="{FF2B5EF4-FFF2-40B4-BE49-F238E27FC236}">
                <a16:creationId xmlns:a16="http://schemas.microsoft.com/office/drawing/2014/main" id="{594677B8-71C5-D88E-D1B7-3C39FC98C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555" y="2887028"/>
            <a:ext cx="3318510" cy="14725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View of navigation bar with links to Ally Course Accessibility Report, TidyUp, and UDOIT tools">
            <a:extLst>
              <a:ext uri="{FF2B5EF4-FFF2-40B4-BE49-F238E27FC236}">
                <a16:creationId xmlns:a16="http://schemas.microsoft.com/office/drawing/2014/main" id="{B87BD33E-E58B-2445-F95C-468415029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715" y="1199198"/>
            <a:ext cx="2000250" cy="14954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95220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3262a02-ed7e-4c62-af30-bc0a81ec24a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B6DAA77B55FE4C88E979051CA92AB0" ma:contentTypeVersion="15" ma:contentTypeDescription="Create a new document." ma:contentTypeScope="" ma:versionID="0799c1bfa37d4caabc12e597e19345ef">
  <xsd:schema xmlns:xsd="http://www.w3.org/2001/XMLSchema" xmlns:xs="http://www.w3.org/2001/XMLSchema" xmlns:p="http://schemas.microsoft.com/office/2006/metadata/properties" xmlns:ns3="93262a02-ed7e-4c62-af30-bc0a81ec24a2" xmlns:ns4="5e8a874f-5789-42f6-9c4a-bf4716791c77" targetNamespace="http://schemas.microsoft.com/office/2006/metadata/properties" ma:root="true" ma:fieldsID="d90d044b15ae235bddfa87d7b160ff1e" ns3:_="" ns4:_="">
    <xsd:import namespace="93262a02-ed7e-4c62-af30-bc0a81ec24a2"/>
    <xsd:import namespace="5e8a874f-5789-42f6-9c4a-bf4716791c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62a02-ed7e-4c62-af30-bc0a81ec2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8a874f-5789-42f6-9c4a-bf4716791c7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ADC558-B603-4D77-9168-D7AB862B090E}">
  <ds:schemaRefs>
    <ds:schemaRef ds:uri="5e8a874f-5789-42f6-9c4a-bf4716791c77"/>
    <ds:schemaRef ds:uri="93262a02-ed7e-4c62-af30-bc0a81ec24a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485CC9-89F8-4EC0-B3AA-2E1363E8ED2E}">
  <ds:schemaRefs>
    <ds:schemaRef ds:uri="5e8a874f-5789-42f6-9c4a-bf4716791c77"/>
    <ds:schemaRef ds:uri="93262a02-ed7e-4c62-af30-bc0a81ec24a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6A493E3-98D4-46F7-B279-E2C2C92C641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12</Slides>
  <Notes>5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Custom Design</vt:lpstr>
      <vt:lpstr>2_Custom Design</vt:lpstr>
      <vt:lpstr>1_Custom Design</vt:lpstr>
      <vt:lpstr> Accessibility POP Session 2:  Accessibility Checkers 101 Spring 2026 Progress Over Perfection (POP) series</vt:lpstr>
      <vt:lpstr>Agenda For Accessibility POP Sessions</vt:lpstr>
      <vt:lpstr>What is Digital Accessibility?</vt:lpstr>
      <vt:lpstr>Best Practice: Use Accessibility Checkers</vt:lpstr>
      <vt:lpstr>Accessibility Checkers are the fastest way to learn</vt:lpstr>
      <vt:lpstr>DubBot Web Accessibility Checker</vt:lpstr>
      <vt:lpstr>Canvas accessibility checkers</vt:lpstr>
      <vt:lpstr>Two Canvas accessibility checkers?</vt:lpstr>
      <vt:lpstr>Is TidyUP an accessibility checker?</vt:lpstr>
      <vt:lpstr>Activity: Try 1 of 5 Easy Tasks</vt:lpstr>
      <vt:lpstr> April 22: Simple Alternative Text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revision>36</cp:revision>
  <dcterms:created xsi:type="dcterms:W3CDTF">2014-10-14T00:51:43Z</dcterms:created>
  <dcterms:modified xsi:type="dcterms:W3CDTF">2026-04-16T17:38:27Z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0x0101001EB6DAA77B55FE4C88E979051CA92AB0</vt:lpwstr>
  </property>
  <property fmtid="{D5CDD505-2E9C-101B-9397-08002B2CF9AE}" pid="3" name="ArticulateGUID">
    <vt:lpwstr>1FFAF9CE-D723-444E-BF81-C3FCA1F881E6</vt:lpwstr>
  </property>
  <property fmtid="{D5CDD505-2E9C-101B-9397-08002B2CF9AE}" pid="4" name="ArticulatePath">
    <vt:lpwstr>https://uwnetid-my.sharepoint.com/personal/mcj6_uw_edu/Documents/Boilerplate Slide Templates UW/TEST POP _Template_Spring 2026</vt:lpwstr>
  </property>
</Properties>
</file>