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7" r:id="rId2"/>
  </p:sldMasterIdLst>
  <p:sldIdLst>
    <p:sldId id="259" r:id="rId3"/>
    <p:sldId id="257" r:id="rId4"/>
    <p:sldId id="260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88">
          <p15:clr>
            <a:srgbClr val="A4A3A4"/>
          </p15:clr>
        </p15:guide>
        <p15:guide id="2" pos="47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B2E83"/>
    <a:srgbClr val="E8D3A2"/>
    <a:srgbClr val="E8E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60" autoAdjust="0"/>
    <p:restoredTop sz="94674"/>
  </p:normalViewPr>
  <p:slideViewPr>
    <p:cSldViewPr snapToGrid="0" snapToObjects="1" showGuides="1">
      <p:cViewPr varScale="1">
        <p:scale>
          <a:sx n="132" d="100"/>
          <a:sy n="132" d="100"/>
        </p:scale>
        <p:origin x="1096" y="176"/>
      </p:cViewPr>
      <p:guideLst>
        <p:guide orient="horz" pos="2488"/>
        <p:guide pos="47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71757" y="939146"/>
            <a:ext cx="6972300" cy="2871103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Condensed SemiBold" panose="02000000000000000000" pitchFamily="2" charset="77"/>
                <a:ea typeface="Encode Sans Condensed SemiBold" panose="02000000000000000000" pitchFamily="2" charset="77"/>
                <a:cs typeface="Encode Sans Condensed SemiBold" panose="02000000000000000000" pitchFamily="2" charset="77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CONDENSED</a:t>
            </a:r>
            <a:br>
              <a:rPr lang="en-US" dirty="0"/>
            </a:br>
            <a:r>
              <a:rPr lang="en-US" dirty="0"/>
              <a:t>BOLD, 50 PT. 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2AC9FDC-4469-C7FE-B39A-42C9388109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723" y="6105463"/>
            <a:ext cx="2543736" cy="43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259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5319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757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4B2E83"/>
                </a:solidFill>
                <a:latin typeface="Encode Sans Condensed" panose="02000000000000000000" pitchFamily="2" charset="77"/>
                <a:cs typeface="Encode Sans Condensed" panose="02000000000000000000" pitchFamily="2" charset="77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(ENCODE CONDENSED REGULAR, 24 PT.)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7" y="365125"/>
            <a:ext cx="8184662" cy="998383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Condensed SemiBold" panose="02000000000000000000" pitchFamily="2" charset="77"/>
                <a:ea typeface="Encode Sans Condensed SemiBold" panose="02000000000000000000" pitchFamily="2" charset="77"/>
                <a:cs typeface="Encode Sans Condensed SemiBold" panose="02000000000000000000" pitchFamily="2" charset="77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CONDENSED BOLD, 30 PT.)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034BC54-8C65-EB55-F0EE-CD5DEBCB48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723" y="6105463"/>
            <a:ext cx="2543736" cy="43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143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076956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Bulleted 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5" y="365125"/>
            <a:ext cx="8064505" cy="998383"/>
          </a:xfrm>
          <a:prstGeom prst="rect">
            <a:avLst/>
          </a:prstGeom>
        </p:spPr>
        <p:txBody>
          <a:bodyPr anchor="b"/>
          <a:lstStyle>
            <a:lvl1pPr algn="l">
              <a:defRPr lang="en-US" sz="3000" b="1" i="0" kern="1200" dirty="0" smtClean="0">
                <a:solidFill>
                  <a:schemeClr val="tx1"/>
                </a:solidFill>
                <a:latin typeface="Encode Sans Condensed SemiBold" panose="02000000000000000000" pitchFamily="2" charset="77"/>
                <a:ea typeface="Encode Sans Condensed SemiBold" panose="02000000000000000000" pitchFamily="2" charset="77"/>
                <a:cs typeface="Encode Sans Condensed SemiBold" panose="02000000000000000000" pitchFamily="2" charset="77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CONDENSED BOLD, 30 PT.)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52A55D3-B1A8-0682-79FA-3207EB9F81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723" y="6105463"/>
            <a:ext cx="2543736" cy="43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922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 descr="Insert Alt Text"/>
          <p:cNvSpPr>
            <a:spLocks noGrp="1"/>
          </p:cNvSpPr>
          <p:nvPr>
            <p:ph type="chart" sz="quarter" idx="12" hasCustomPrompt="1"/>
          </p:nvPr>
        </p:nvSpPr>
        <p:spPr>
          <a:xfrm>
            <a:off x="671757" y="1736725"/>
            <a:ext cx="8184662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rgbClr val="4B2E83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/>
              <a:t>Graphics can go here – </a:t>
            </a:r>
            <a:br>
              <a:rPr lang="en-US" dirty="0"/>
            </a:br>
            <a:r>
              <a:rPr lang="en-US" dirty="0"/>
              <a:t>replace this box with your image or chart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5" y="371510"/>
            <a:ext cx="8184663" cy="991998"/>
          </a:xfrm>
          <a:prstGeom prst="rect">
            <a:avLst/>
          </a:prstGeom>
        </p:spPr>
        <p:txBody>
          <a:bodyPr anchor="b"/>
          <a:lstStyle>
            <a:lvl1pPr algn="l">
              <a:defRPr lang="en-US" sz="3000" b="1" i="0" kern="1200" dirty="0" smtClean="0">
                <a:solidFill>
                  <a:schemeClr val="tx1"/>
                </a:solidFill>
                <a:latin typeface="Encode Sans Condensed SemiBold" panose="02000000000000000000" pitchFamily="2" charset="77"/>
                <a:ea typeface="Encode Sans Condensed SemiBold" panose="02000000000000000000" pitchFamily="2" charset="77"/>
                <a:cs typeface="Encode Sans Condensed SemiBold" panose="02000000000000000000" pitchFamily="2" charset="77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CONDENSED BOLD, 30 PT.)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217B812-0CAC-6AAE-C538-AB32C6DC4C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723" y="6105463"/>
            <a:ext cx="2543736" cy="43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4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19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71757" y="939146"/>
            <a:ext cx="6972300" cy="2871103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solidFill>
                  <a:schemeClr val="tx2"/>
                </a:solidFill>
                <a:latin typeface="Encode Sans Condensed SemiBold" panose="02000000000000000000" pitchFamily="2" charset="77"/>
                <a:ea typeface="Encode Sans Condensed SemiBold" panose="02000000000000000000" pitchFamily="2" charset="77"/>
                <a:cs typeface="Encode Sans Condensed SemiBold" panose="02000000000000000000" pitchFamily="2" charset="77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CONDENSED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2AC9FDC-4469-C7FE-B39A-42C9388109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723" y="6105463"/>
            <a:ext cx="2543736" cy="43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79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757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accent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chemeClr val="accent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accent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chemeClr val="accent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accent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accent3"/>
                </a:solidFill>
                <a:latin typeface="Encode Sans Condensed" panose="02000000000000000000" pitchFamily="2" charset="77"/>
                <a:cs typeface="Encode Sans Condensed" panose="02000000000000000000" pitchFamily="2" charset="77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(ENCODE CONDENSED REGULAR, 24 PT.)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7" y="365125"/>
            <a:ext cx="8184662" cy="998383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accent3"/>
                </a:solidFill>
                <a:latin typeface="Encode Sans Condensed SemiBold" panose="02000000000000000000" pitchFamily="2" charset="77"/>
                <a:ea typeface="Encode Sans Condensed SemiBold" panose="02000000000000000000" pitchFamily="2" charset="77"/>
                <a:cs typeface="Encode Sans Condensed SemiBold" panose="02000000000000000000" pitchFamily="2" charset="77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CONDENSED BOLD, 30 PT.)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89D9036-3BA0-E146-FCCE-7142D6F684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723" y="6105463"/>
            <a:ext cx="2543736" cy="43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583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076956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Bulleted 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4B77509-67FA-B839-C729-7CCFDD9B5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757" y="365125"/>
            <a:ext cx="8184662" cy="998383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accent3"/>
                </a:solidFill>
                <a:latin typeface="Encode Sans Condensed SemiBold" panose="02000000000000000000" pitchFamily="2" charset="77"/>
                <a:ea typeface="Encode Sans Condensed SemiBold" panose="02000000000000000000" pitchFamily="2" charset="77"/>
                <a:cs typeface="Encode Sans Condensed SemiBold" panose="02000000000000000000" pitchFamily="2" charset="77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CONDENSED BOLD, 30 PT.)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325CC7E-AC2A-C058-795C-A37ED621A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723" y="6105463"/>
            <a:ext cx="2543736" cy="43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939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 descr="Insert Alt Text"/>
          <p:cNvSpPr>
            <a:spLocks noGrp="1"/>
          </p:cNvSpPr>
          <p:nvPr>
            <p:ph type="chart" sz="quarter" idx="12" hasCustomPrompt="1"/>
          </p:nvPr>
        </p:nvSpPr>
        <p:spPr>
          <a:xfrm>
            <a:off x="671757" y="1736725"/>
            <a:ext cx="8184662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2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/>
              <a:t>Graphics can go here – </a:t>
            </a:r>
            <a:br>
              <a:rPr lang="en-US" dirty="0"/>
            </a:br>
            <a:r>
              <a:rPr lang="en-US" dirty="0"/>
              <a:t>replace this box with your image or chart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5" y="371510"/>
            <a:ext cx="8184663" cy="991998"/>
          </a:xfrm>
          <a:prstGeom prst="rect">
            <a:avLst/>
          </a:prstGeom>
        </p:spPr>
        <p:txBody>
          <a:bodyPr anchor="b"/>
          <a:lstStyle>
            <a:lvl1pPr algn="l">
              <a:defRPr lang="en-US" sz="3000" b="1" i="0" kern="1200" dirty="0" smtClean="0">
                <a:solidFill>
                  <a:schemeClr val="tx2"/>
                </a:solidFill>
                <a:latin typeface="Encode Sans Condensed SemiBold" panose="02000000000000000000" pitchFamily="2" charset="77"/>
                <a:ea typeface="Encode Sans Condensed SemiBold" panose="02000000000000000000" pitchFamily="2" charset="77"/>
                <a:cs typeface="Encode Sans Condensed SemiBold" panose="02000000000000000000" pitchFamily="2" charset="77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CONDENSED BOLD, 30 PT.)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217B812-0CAC-6AAE-C538-AB32C6DC4C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723" y="6105463"/>
            <a:ext cx="2543736" cy="43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8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16146E7D-6CF9-7D29-8F8A-5CB28AE58F0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138518" y="-1325382"/>
            <a:ext cx="3423362" cy="2247351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E49441DD-7198-4AC9-2BDD-788AAEF032E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32319" y="5913619"/>
            <a:ext cx="3423362" cy="224735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B1074B2-9CE4-452B-A032-32B2EEAADE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32319" y="-1325383"/>
            <a:ext cx="3423362" cy="2247351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B0C1446-B93E-9827-AEF4-E77F567959C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138518" y="5990621"/>
            <a:ext cx="3423362" cy="22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496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66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16146E7D-6CF9-7D29-8F8A-5CB28AE58F0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138518" y="-1325382"/>
            <a:ext cx="3423362" cy="2247351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E49441DD-7198-4AC9-2BDD-788AAEF032E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32319" y="5913619"/>
            <a:ext cx="3423362" cy="224735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B1074B2-9CE4-452B-A032-32B2EEAADE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32319" y="-1325383"/>
            <a:ext cx="3423362" cy="2247351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B0C1446-B93E-9827-AEF4-E77F567959C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138518" y="6000247"/>
            <a:ext cx="3423362" cy="22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9871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BRAND </a:t>
            </a:r>
            <a:br>
              <a:rPr lang="en-US" dirty="0"/>
            </a:br>
            <a:r>
              <a:rPr lang="en-US" dirty="0"/>
              <a:t>POWERPOINT</a:t>
            </a:r>
            <a:br>
              <a:rPr lang="en-US" dirty="0"/>
            </a:br>
            <a:r>
              <a:rPr lang="en-US" dirty="0"/>
              <a:t>TEMPLATE</a:t>
            </a:r>
          </a:p>
        </p:txBody>
      </p:sp>
    </p:spTree>
    <p:extLst>
      <p:ext uri="{BB962C8B-B14F-4D97-AF65-F5344CB8AC3E}">
        <p14:creationId xmlns:p14="http://schemas.microsoft.com/office/powerpoint/2010/main" val="1913477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Go to uw.edu/brand/fonts</a:t>
            </a:r>
          </a:p>
          <a:p>
            <a:r>
              <a:rPr lang="en-US"/>
              <a:t>Download three fonts: </a:t>
            </a:r>
            <a:br>
              <a:rPr lang="en-US"/>
            </a:br>
            <a:r>
              <a:rPr lang="en-US"/>
              <a:t>Encode Sans, Uni Sans, Open Sans</a:t>
            </a:r>
          </a:p>
          <a:p>
            <a:r>
              <a:rPr lang="en-US"/>
              <a:t>You may need to close PowerPoint and re-open in order to access the fonts. </a:t>
            </a:r>
          </a:p>
          <a:p>
            <a:r>
              <a:rPr lang="en-US"/>
              <a:t>All templates themes include these brand fonts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YOU WILL NEED TO INSTALL FONTS TO USE THIS TEMPLATE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FONTS</a:t>
            </a:r>
          </a:p>
        </p:txBody>
      </p:sp>
    </p:spTree>
    <p:extLst>
      <p:ext uri="{BB962C8B-B14F-4D97-AF65-F5344CB8AC3E}">
        <p14:creationId xmlns:p14="http://schemas.microsoft.com/office/powerpoint/2010/main" val="1399137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A UW color palette is built into this theme.</a:t>
            </a:r>
          </a:p>
          <a:p>
            <a:r>
              <a:rPr lang="en-US"/>
              <a:t>There are three layout styles and three designs in this theme: Purple, Gold and White</a:t>
            </a:r>
          </a:p>
          <a:p>
            <a:endParaRPr lang="en-US"/>
          </a:p>
          <a:p>
            <a:r>
              <a:rPr lang="en-US"/>
              <a:t>The graphic elements, like the bar and the logos are in the Master Sheets. To edit them go to view &gt; master &gt; slide master. 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POWERPOINT THEME</a:t>
            </a:r>
          </a:p>
        </p:txBody>
      </p:sp>
    </p:spTree>
    <p:extLst>
      <p:ext uri="{BB962C8B-B14F-4D97-AF65-F5344CB8AC3E}">
        <p14:creationId xmlns:p14="http://schemas.microsoft.com/office/powerpoint/2010/main" val="289097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What defines the students and faculty of the University of Washington? Above all, it’s our belief in possibility and our unshakable optimism. It’s a connection to others, both near and far. It’s a hunger that pushes us to tackle challenges and pursue progress. It’s the conviction that together we can create a world of good. And it’s our determination to Be Boundless. Join the journey at uw.edu.   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FOR GENERAL USE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ON-BRAND</a:t>
            </a:r>
            <a:br>
              <a:rPr lang="en-US" dirty="0"/>
            </a:br>
            <a:r>
              <a:rPr lang="en-US" dirty="0"/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3819347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W Palette 1">
      <a:dk1>
        <a:srgbClr val="4B2E83"/>
      </a:dk1>
      <a:lt1>
        <a:srgbClr val="E8E3D3"/>
      </a:lt1>
      <a:dk2>
        <a:srgbClr val="4B2E83"/>
      </a:dk2>
      <a:lt2>
        <a:srgbClr val="FFFFFF"/>
      </a:lt2>
      <a:accent1>
        <a:srgbClr val="4B2E83"/>
      </a:accent1>
      <a:accent2>
        <a:srgbClr val="E8E3D3"/>
      </a:accent2>
      <a:accent3>
        <a:srgbClr val="FFFFFF"/>
      </a:accent3>
      <a:accent4>
        <a:srgbClr val="D9D9D9"/>
      </a:accent4>
      <a:accent5>
        <a:srgbClr val="444444"/>
      </a:accent5>
      <a:accent6>
        <a:srgbClr val="85754D"/>
      </a:accent6>
      <a:hlink>
        <a:srgbClr val="4B2E83"/>
      </a:hlink>
      <a:folHlink>
        <a:srgbClr val="4B2E8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UW Palette 1">
      <a:dk1>
        <a:srgbClr val="4B2E83"/>
      </a:dk1>
      <a:lt1>
        <a:srgbClr val="E8E3D3"/>
      </a:lt1>
      <a:dk2>
        <a:srgbClr val="4B2E83"/>
      </a:dk2>
      <a:lt2>
        <a:srgbClr val="FFFFFF"/>
      </a:lt2>
      <a:accent1>
        <a:srgbClr val="4B2E83"/>
      </a:accent1>
      <a:accent2>
        <a:srgbClr val="E8E3D3"/>
      </a:accent2>
      <a:accent3>
        <a:srgbClr val="FFFFFF"/>
      </a:accent3>
      <a:accent4>
        <a:srgbClr val="D9D9D9"/>
      </a:accent4>
      <a:accent5>
        <a:srgbClr val="444444"/>
      </a:accent5>
      <a:accent6>
        <a:srgbClr val="85754D"/>
      </a:accent6>
      <a:hlink>
        <a:srgbClr val="4B2E83"/>
      </a:hlink>
      <a:folHlink>
        <a:srgbClr val="4B2E8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</TotalTime>
  <Words>202</Words>
  <Application>Microsoft Macintosh PowerPoint</Application>
  <PresentationFormat>On-screen Show (4:3)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Arial</vt:lpstr>
      <vt:lpstr>Encode Sans Condensed</vt:lpstr>
      <vt:lpstr>Encode Sans Condensed SemiBold</vt:lpstr>
      <vt:lpstr>Encode Sans Normal Black</vt:lpstr>
      <vt:lpstr>Lucida Grande</vt:lpstr>
      <vt:lpstr>Open Sans</vt:lpstr>
      <vt:lpstr>Open Sans Light</vt:lpstr>
      <vt:lpstr>Office Theme</vt:lpstr>
      <vt:lpstr>1_Office Theme</vt:lpstr>
      <vt:lpstr>BRAND  POWERPOINT TEMPLATE</vt:lpstr>
      <vt:lpstr>FONTS</vt:lpstr>
      <vt:lpstr>THIS POWERPOINT THEME</vt:lpstr>
      <vt:lpstr>ON-BRAND STATEMENT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Alanya Cannon</dc:creator>
  <cp:lastModifiedBy>Alex Blair</cp:lastModifiedBy>
  <cp:revision>26</cp:revision>
  <cp:lastPrinted>2016-02-10T20:19:12Z</cp:lastPrinted>
  <dcterms:created xsi:type="dcterms:W3CDTF">2014-10-14T00:51:43Z</dcterms:created>
  <dcterms:modified xsi:type="dcterms:W3CDTF">2026-07-06T18:13:31Z</dcterms:modified>
</cp:coreProperties>
</file>