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7772400" cx="10058400"/>
  <p:notesSz cx="6858000" cy="9144000"/>
  <p:embeddedFontLst>
    <p:embeddedFont>
      <p:font typeface="Encode Sans Condensed SemiBold"/>
      <p:regular r:id="rId11"/>
      <p:bold r:id="rId12"/>
    </p:embeddedFont>
    <p:embeddedFont>
      <p:font typeface="Open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9">
          <p15:clr>
            <a:srgbClr val="A4A3A4"/>
          </p15:clr>
        </p15:guide>
        <p15:guide id="2" pos="6157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ibOAasphL6qHNaCpg5SlTvDCcZ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C67A829-3B96-4B15-B9CB-F9FBC1BD0C67}">
  <a:tblStyle styleId="{2C67A829-3B96-4B15-B9CB-F9FBC1BD0C6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9" orient="horz"/>
        <p:guide pos="615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EncodeSansCondensedSemiBold-regular.fntdata"/><Relationship Id="rId10" Type="http://schemas.openxmlformats.org/officeDocument/2006/relationships/slide" Target="slides/slide4.xml"/><Relationship Id="rId13" Type="http://schemas.openxmlformats.org/officeDocument/2006/relationships/font" Target="fonts/OpenSans-regular.fntdata"/><Relationship Id="rId12" Type="http://schemas.openxmlformats.org/officeDocument/2006/relationships/font" Target="fonts/EncodeSansCondensedSemiBol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OpenSans-italic.fntdata"/><Relationship Id="rId14" Type="http://schemas.openxmlformats.org/officeDocument/2006/relationships/font" Target="fonts/OpenSans-bold.fntdata"/><Relationship Id="rId17" Type="http://customschemas.google.com/relationships/presentationmetadata" Target="metadata"/><Relationship Id="rId16" Type="http://schemas.openxmlformats.org/officeDocument/2006/relationships/font" Target="fonts/OpenSa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0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0"/>
          <p:cNvSpPr txBox="1"/>
          <p:nvPr>
            <p:ph idx="1" type="body"/>
          </p:nvPr>
        </p:nvSpPr>
        <p:spPr>
          <a:xfrm>
            <a:off x="502920" y="1813561"/>
            <a:ext cx="9052560" cy="512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1554" lvl="0" marL="457200" marR="0" rtl="0" algn="l"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4141"/>
              <a:buFont typeface="Arial"/>
              <a:buChar char="•"/>
              <a:defRPr b="0" i="0" sz="414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8660" lvl="1" marL="9144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–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25831" lvl="2" marL="13716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2938" lvl="3" marL="1828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2938" lvl="4" marL="22860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»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2938" lvl="5" marL="27432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2938" lvl="6" marL="3200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2938" lvl="7" marL="3657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2938" lvl="8" marL="4114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6" name="Google Shape;66;p19"/>
          <p:cNvSpPr txBox="1"/>
          <p:nvPr>
            <p:ph idx="1" type="body"/>
          </p:nvPr>
        </p:nvSpPr>
        <p:spPr>
          <a:xfrm rot="5400000">
            <a:off x="2464488" y="-148007"/>
            <a:ext cx="5129425" cy="905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1554" lvl="0" marL="457200" marR="0" rtl="0" algn="l"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4141"/>
              <a:buFont typeface="Arial"/>
              <a:buChar char="•"/>
              <a:defRPr b="0" i="0" sz="414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8660" lvl="1" marL="9144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–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25831" lvl="2" marL="13716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2938" lvl="3" marL="1828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2938" lvl="4" marL="22860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»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2938" lvl="5" marL="27432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2938" lvl="6" marL="3200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2938" lvl="7" marL="3657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2938" lvl="8" marL="4114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9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9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9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/>
          <p:nvPr>
            <p:ph type="title"/>
          </p:nvPr>
        </p:nvSpPr>
        <p:spPr>
          <a:xfrm rot="5400000">
            <a:off x="2297350" y="4358826"/>
            <a:ext cx="9726295" cy="1922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20"/>
          <p:cNvSpPr txBox="1"/>
          <p:nvPr>
            <p:ph idx="1" type="body"/>
          </p:nvPr>
        </p:nvSpPr>
        <p:spPr>
          <a:xfrm rot="5400000">
            <a:off x="-1633456" y="2518278"/>
            <a:ext cx="9726295" cy="5603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1554" lvl="0" marL="457200" marR="0" rtl="0" algn="l"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4141"/>
              <a:buFont typeface="Arial"/>
              <a:buChar char="•"/>
              <a:defRPr b="0" i="0" sz="414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8660" lvl="1" marL="9144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–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25831" lvl="2" marL="13716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2938" lvl="3" marL="1828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2938" lvl="4" marL="22860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»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2938" lvl="5" marL="27432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2938" lvl="6" marL="3200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2938" lvl="7" marL="3657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2938" lvl="8" marL="4114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20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20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20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/>
          <p:nvPr/>
        </p:nvSpPr>
        <p:spPr>
          <a:xfrm>
            <a:off x="298807" y="178426"/>
            <a:ext cx="9492504" cy="7434496"/>
          </a:xfrm>
          <a:prstGeom prst="rect">
            <a:avLst/>
          </a:prstGeom>
          <a:solidFill>
            <a:srgbClr val="21164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2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09738" y="626896"/>
            <a:ext cx="3081572" cy="1328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/>
          <p:nvPr>
            <p:ph type="title"/>
          </p:nvPr>
        </p:nvSpPr>
        <p:spPr>
          <a:xfrm>
            <a:off x="794544" y="4994487"/>
            <a:ext cx="8549640" cy="1543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76"/>
              <a:buFont typeface="Calibri"/>
              <a:buNone/>
              <a:defRPr b="1" i="0" sz="517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12"/>
          <p:cNvSpPr txBox="1"/>
          <p:nvPr>
            <p:ph idx="1" type="body"/>
          </p:nvPr>
        </p:nvSpPr>
        <p:spPr>
          <a:xfrm>
            <a:off x="794544" y="3294275"/>
            <a:ext cx="8549640" cy="17002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88"/>
              <a:buFont typeface="Arial"/>
              <a:buNone/>
              <a:defRPr b="0" i="0" sz="2588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66"/>
              </a:spcBef>
              <a:spcAft>
                <a:spcPts val="0"/>
              </a:spcAft>
              <a:buClr>
                <a:srgbClr val="888888"/>
              </a:buClr>
              <a:buSzPts val="2329"/>
              <a:buFont typeface="Arial"/>
              <a:buNone/>
              <a:defRPr b="0" i="0" sz="232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14"/>
              </a:spcBef>
              <a:spcAft>
                <a:spcPts val="0"/>
              </a:spcAft>
              <a:buClr>
                <a:srgbClr val="888888"/>
              </a:buClr>
              <a:buSzPts val="2071"/>
              <a:buFont typeface="Arial"/>
              <a:buNone/>
              <a:defRPr b="0" i="0" sz="2071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62"/>
              </a:spcBef>
              <a:spcAft>
                <a:spcPts val="0"/>
              </a:spcAft>
              <a:buClr>
                <a:srgbClr val="888888"/>
              </a:buClr>
              <a:buSzPts val="1812"/>
              <a:buFont typeface="Arial"/>
              <a:buNone/>
              <a:defRPr b="0" i="0" sz="181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12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12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13"/>
          <p:cNvSpPr txBox="1"/>
          <p:nvPr>
            <p:ph idx="1" type="body"/>
          </p:nvPr>
        </p:nvSpPr>
        <p:spPr>
          <a:xfrm>
            <a:off x="427832" y="2659169"/>
            <a:ext cx="3763169" cy="7524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8660" lvl="0" marL="4572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•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831" lvl="1" marL="9144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–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2938" lvl="2" marL="1371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76492" lvl="3" marL="18288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–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76492" lvl="4" marL="22860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»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76492" lvl="5" marL="27432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76492" lvl="6" marL="32004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76491" lvl="7" marL="3657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76491" lvl="8" marL="41148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3"/>
          <p:cNvSpPr txBox="1"/>
          <p:nvPr>
            <p:ph idx="2" type="body"/>
          </p:nvPr>
        </p:nvSpPr>
        <p:spPr>
          <a:xfrm>
            <a:off x="4358640" y="2659169"/>
            <a:ext cx="3763170" cy="7524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8660" lvl="0" marL="4572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•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831" lvl="1" marL="9144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–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2938" lvl="2" marL="1371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76492" lvl="3" marL="18288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–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76492" lvl="4" marL="22860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»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76492" lvl="5" marL="27432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76492" lvl="6" marL="32004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76491" lvl="7" marL="3657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76491" lvl="8" marL="41148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3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" name="Google Shape;34;p14"/>
          <p:cNvSpPr txBox="1"/>
          <p:nvPr>
            <p:ph idx="1" type="body"/>
          </p:nvPr>
        </p:nvSpPr>
        <p:spPr>
          <a:xfrm>
            <a:off x="502920" y="1739795"/>
            <a:ext cx="4444207" cy="7250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None/>
              <a:defRPr b="1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None/>
              <a:defRPr b="1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None/>
              <a:defRPr b="1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2" type="body"/>
          </p:nvPr>
        </p:nvSpPr>
        <p:spPr>
          <a:xfrm>
            <a:off x="502920" y="2464859"/>
            <a:ext cx="4444207" cy="4478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831" lvl="0" marL="4572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2938" lvl="1" marL="914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76492" lvl="2" marL="1371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0108" lvl="3" marL="1828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–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0108" lvl="4" marL="22860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»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0108" lvl="5" marL="27432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0108" lvl="6" marL="32004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0109" lvl="7" marL="36576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0109" lvl="8" marL="4114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14"/>
          <p:cNvSpPr txBox="1"/>
          <p:nvPr>
            <p:ph idx="3" type="body"/>
          </p:nvPr>
        </p:nvSpPr>
        <p:spPr>
          <a:xfrm>
            <a:off x="5109529" y="1739795"/>
            <a:ext cx="4445953" cy="7250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None/>
              <a:defRPr b="1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None/>
              <a:defRPr b="1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None/>
              <a:defRPr b="1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None/>
              <a:defRPr b="1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14"/>
          <p:cNvSpPr txBox="1"/>
          <p:nvPr>
            <p:ph idx="4" type="body"/>
          </p:nvPr>
        </p:nvSpPr>
        <p:spPr>
          <a:xfrm>
            <a:off x="5109529" y="2464859"/>
            <a:ext cx="4445953" cy="4478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831" lvl="0" marL="4572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2938" lvl="1" marL="914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76492" lvl="2" marL="1371600" marR="0" rtl="0" algn="l">
              <a:spcBef>
                <a:spcPts val="466"/>
              </a:spcBef>
              <a:spcAft>
                <a:spcPts val="0"/>
              </a:spcAft>
              <a:buClr>
                <a:schemeClr val="dk1"/>
              </a:buClr>
              <a:buSzPts val="2329"/>
              <a:buFont typeface="Arial"/>
              <a:buChar char="•"/>
              <a:defRPr b="0" i="0" sz="232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0108" lvl="3" marL="1828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–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0108" lvl="4" marL="22860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»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0108" lvl="5" marL="27432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0108" lvl="6" marL="32004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0109" lvl="7" marL="36576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0109" lvl="8" marL="4114800" marR="0" rtl="0" algn="l">
              <a:spcBef>
                <a:spcPts val="414"/>
              </a:spcBef>
              <a:spcAft>
                <a:spcPts val="0"/>
              </a:spcAft>
              <a:buClr>
                <a:schemeClr val="dk1"/>
              </a:buClr>
              <a:buSzPts val="2071"/>
              <a:buFont typeface="Arial"/>
              <a:buChar char="•"/>
              <a:defRPr b="0" i="0" sz="20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94"/>
              <a:buFont typeface="Calibri"/>
              <a:buNone/>
              <a:defRPr b="0" i="0" sz="56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Google Shape;43;p15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5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5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6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type="title"/>
          </p:nvPr>
        </p:nvSpPr>
        <p:spPr>
          <a:xfrm>
            <a:off x="502920" y="309456"/>
            <a:ext cx="3309144" cy="13169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88"/>
              <a:buFont typeface="Calibri"/>
              <a:buNone/>
              <a:defRPr b="1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7"/>
          <p:cNvSpPr txBox="1"/>
          <p:nvPr>
            <p:ph idx="1" type="body"/>
          </p:nvPr>
        </p:nvSpPr>
        <p:spPr>
          <a:xfrm>
            <a:off x="3932554" y="309457"/>
            <a:ext cx="5622926" cy="66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1554" lvl="0" marL="457200" marR="0" rtl="0" algn="l"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4141"/>
              <a:buFont typeface="Arial"/>
              <a:buChar char="•"/>
              <a:defRPr b="0" i="0" sz="414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8660" lvl="1" marL="914400" marR="0" rtl="0" algn="l">
              <a:spcBef>
                <a:spcPts val="725"/>
              </a:spcBef>
              <a:spcAft>
                <a:spcPts val="0"/>
              </a:spcAft>
              <a:buClr>
                <a:schemeClr val="dk1"/>
              </a:buClr>
              <a:buSzPts val="3623"/>
              <a:buFont typeface="Arial"/>
              <a:buChar char="–"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25831" lvl="2" marL="1371600" marR="0" rtl="0" algn="l">
              <a:spcBef>
                <a:spcPts val="621"/>
              </a:spcBef>
              <a:spcAft>
                <a:spcPts val="0"/>
              </a:spcAft>
              <a:buClr>
                <a:schemeClr val="dk1"/>
              </a:buClr>
              <a:buSzPts val="3106"/>
              <a:buFont typeface="Arial"/>
              <a:buChar char="•"/>
              <a:defRPr b="0" i="0" sz="31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2938" lvl="3" marL="1828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–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2938" lvl="4" marL="22860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»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2938" lvl="5" marL="27432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2938" lvl="6" marL="32004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2938" lvl="7" marL="36576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2938" lvl="8" marL="4114800" marR="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88"/>
              <a:buFont typeface="Arial"/>
              <a:buChar char="•"/>
              <a:defRPr b="0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7"/>
          <p:cNvSpPr txBox="1"/>
          <p:nvPr>
            <p:ph idx="2" type="body"/>
          </p:nvPr>
        </p:nvSpPr>
        <p:spPr>
          <a:xfrm>
            <a:off x="502920" y="1626447"/>
            <a:ext cx="3309144" cy="5316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2"/>
              </a:spcBef>
              <a:spcAft>
                <a:spcPts val="0"/>
              </a:spcAft>
              <a:buClr>
                <a:schemeClr val="dk1"/>
              </a:buClr>
              <a:buSzPts val="1812"/>
              <a:buFont typeface="Arial"/>
              <a:buNone/>
              <a:defRPr b="0" i="0" sz="18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11"/>
              </a:spcBef>
              <a:spcAft>
                <a:spcPts val="0"/>
              </a:spcAft>
              <a:buClr>
                <a:schemeClr val="dk1"/>
              </a:buClr>
              <a:buSzPts val="1553"/>
              <a:buFont typeface="Arial"/>
              <a:buNone/>
              <a:defRPr b="0" i="0" sz="155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4"/>
              <a:buFont typeface="Arial"/>
              <a:buNone/>
              <a:defRPr b="0" i="0" sz="12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7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7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7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/>
          <p:nvPr>
            <p:ph type="title"/>
          </p:nvPr>
        </p:nvSpPr>
        <p:spPr>
          <a:xfrm>
            <a:off x="1971517" y="5440680"/>
            <a:ext cx="6035040" cy="6423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88"/>
              <a:buFont typeface="Calibri"/>
              <a:buNone/>
              <a:defRPr b="1" i="0" sz="25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18"/>
          <p:cNvSpPr/>
          <p:nvPr>
            <p:ph idx="2" type="pic"/>
          </p:nvPr>
        </p:nvSpPr>
        <p:spPr>
          <a:xfrm>
            <a:off x="1971517" y="694479"/>
            <a:ext cx="6035040" cy="466344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1971517" y="6082983"/>
            <a:ext cx="6035040" cy="9121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2"/>
              </a:spcBef>
              <a:spcAft>
                <a:spcPts val="0"/>
              </a:spcAft>
              <a:buClr>
                <a:schemeClr val="dk1"/>
              </a:buClr>
              <a:buSzPts val="1812"/>
              <a:buFont typeface="Arial"/>
              <a:buNone/>
              <a:defRPr b="0" i="0" sz="18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11"/>
              </a:spcBef>
              <a:spcAft>
                <a:spcPts val="0"/>
              </a:spcAft>
              <a:buClr>
                <a:schemeClr val="dk1"/>
              </a:buClr>
              <a:buSzPts val="1553"/>
              <a:buFont typeface="Arial"/>
              <a:buNone/>
              <a:defRPr b="0" i="0" sz="155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4"/>
              <a:buFont typeface="Arial"/>
              <a:buNone/>
              <a:defRPr b="0" i="0" sz="12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33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  <a:defRPr b="0" i="0" sz="11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8"/>
          <p:cNvSpPr txBox="1"/>
          <p:nvPr>
            <p:ph idx="10" type="dt"/>
          </p:nvPr>
        </p:nvSpPr>
        <p:spPr>
          <a:xfrm>
            <a:off x="5029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8"/>
          <p:cNvSpPr txBox="1"/>
          <p:nvPr>
            <p:ph idx="11" type="ftr"/>
          </p:nvPr>
        </p:nvSpPr>
        <p:spPr>
          <a:xfrm>
            <a:off x="3436620" y="7203864"/>
            <a:ext cx="31851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8"/>
          <p:cNvSpPr txBox="1"/>
          <p:nvPr>
            <p:ph idx="12" type="sldNum"/>
          </p:nvPr>
        </p:nvSpPr>
        <p:spPr>
          <a:xfrm>
            <a:off x="7208520" y="7203864"/>
            <a:ext cx="2346960" cy="413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Encode Sans Condensed SemiBold"/>
              <a:buNone/>
            </a:pPr>
            <a:r>
              <a:rPr b="1" lang="en-US"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Fonts</a:t>
            </a:r>
            <a:endParaRPr/>
          </a:p>
        </p:txBody>
      </p:sp>
      <p:sp>
        <p:nvSpPr>
          <p:cNvPr id="81" name="Google Shape;81;p1"/>
          <p:cNvSpPr txBox="1"/>
          <p:nvPr>
            <p:ph idx="1" type="body"/>
          </p:nvPr>
        </p:nvSpPr>
        <p:spPr>
          <a:xfrm>
            <a:off x="502920" y="1813561"/>
            <a:ext cx="9052560" cy="512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3747" lvl="0" marL="44374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The font used is Encode Sans Semi bold </a:t>
            </a:r>
            <a:endParaRPr/>
          </a:p>
          <a:p>
            <a:pPr indent="-443747" lvl="0" marL="443747" rtl="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This font can be downloaded from uw.edu/brand</a:t>
            </a:r>
            <a:endParaRPr/>
          </a:p>
          <a:p>
            <a:pPr indent="-443747" lvl="0" marL="443747" rtl="0" algn="l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The supplemental font used is Open Sans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339580" y="-2292192"/>
            <a:ext cx="15914670" cy="1044225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5"/>
          <p:cNvSpPr/>
          <p:nvPr/>
        </p:nvSpPr>
        <p:spPr>
          <a:xfrm>
            <a:off x="0" y="7011812"/>
            <a:ext cx="10058400" cy="760588"/>
          </a:xfrm>
          <a:prstGeom prst="rect">
            <a:avLst/>
          </a:prstGeom>
          <a:solidFill>
            <a:srgbClr val="33006F"/>
          </a:solidFill>
          <a:ln cap="flat" cmpd="sng" w="9525">
            <a:solidFill>
              <a:srgbClr val="33006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1916106" y="1852231"/>
            <a:ext cx="744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5000"/>
              <a:buFont typeface="Encode Sans Condensed SemiBold"/>
              <a:buNone/>
            </a:pPr>
            <a:r>
              <a:rPr b="1" lang="en-US" sz="50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 HOURS</a:t>
            </a:r>
            <a:endParaRPr b="1" sz="50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pic>
        <p:nvPicPr>
          <p:cNvPr id="90" name="Google Shape;9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57127" y="23908507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54350" y="24105731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51574" y="24302954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1034" y="9044385"/>
            <a:ext cx="1643529" cy="11858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4" name="Google Shape;94;p5"/>
          <p:cNvGraphicFramePr/>
          <p:nvPr/>
        </p:nvGraphicFramePr>
        <p:xfrm>
          <a:off x="1916106" y="2989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{2C67A829-3B96-4B15-B9CB-F9FBC1BD0C67}</a:tableStyleId>
              </a:tblPr>
              <a:tblGrid>
                <a:gridCol w="3089025"/>
                <a:gridCol w="31371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MONDAY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TUESDAY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WEDNESDAY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THURSDAY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FRIDAY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24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" name="Google Shape;95;p5"/>
          <p:cNvSpPr txBox="1"/>
          <p:nvPr/>
        </p:nvSpPr>
        <p:spPr>
          <a:xfrm>
            <a:off x="6362654" y="7084329"/>
            <a:ext cx="347114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</a:t>
            </a:r>
            <a:b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</a:b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Room</a:t>
            </a:r>
            <a:endParaRPr b="1" sz="2000">
              <a:solidFill>
                <a:schemeClr val="lt1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96" name="Google Shape;96;p5"/>
          <p:cNvSpPr txBox="1"/>
          <p:nvPr/>
        </p:nvSpPr>
        <p:spPr>
          <a:xfrm>
            <a:off x="1916106" y="1113617"/>
            <a:ext cx="744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4800"/>
              <a:buFont typeface="Encode Sans Condensed SemiBold"/>
              <a:buNone/>
            </a:pPr>
            <a:r>
              <a:rPr b="1" lang="en-US" sz="24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 Name</a:t>
            </a:r>
            <a:endParaRPr b="1" sz="24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97" name="Google Shape;97;p5"/>
          <p:cNvSpPr txBox="1"/>
          <p:nvPr/>
        </p:nvSpPr>
        <p:spPr>
          <a:xfrm>
            <a:off x="224600" y="6075954"/>
            <a:ext cx="7312061" cy="851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are online/accessible during normal business hours, 8:00 a.m. – 5:00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Our core hours in Gould Hall are Monday – Friday, from 10:00 a.m. – 3:00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Deliveries can be made to Gould 224.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4599" y="7207379"/>
            <a:ext cx="3533663" cy="410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816444" y="-3234879"/>
            <a:ext cx="15914671" cy="1044225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"/>
          <p:cNvSpPr/>
          <p:nvPr/>
        </p:nvSpPr>
        <p:spPr>
          <a:xfrm>
            <a:off x="0" y="7011812"/>
            <a:ext cx="10058400" cy="760588"/>
          </a:xfrm>
          <a:prstGeom prst="rect">
            <a:avLst/>
          </a:prstGeom>
          <a:solidFill>
            <a:srgbClr val="33006F"/>
          </a:solidFill>
          <a:ln cap="flat" cmpd="sng" w="9525">
            <a:solidFill>
              <a:srgbClr val="33006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-2" y="1852231"/>
            <a:ext cx="100584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5000"/>
              <a:buFont typeface="Encode Sans Condensed SemiBold"/>
              <a:buNone/>
            </a:pPr>
            <a:r>
              <a:rPr b="1" lang="en-US" sz="50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 HOURS</a:t>
            </a:r>
            <a:endParaRPr b="1" sz="50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pic>
        <p:nvPicPr>
          <p:cNvPr id="106" name="Google Shape;10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57127" y="23908507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54350" y="24105731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51574" y="24302954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1034" y="9044385"/>
            <a:ext cx="1643529" cy="118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"/>
          <p:cNvSpPr txBox="1"/>
          <p:nvPr/>
        </p:nvSpPr>
        <p:spPr>
          <a:xfrm>
            <a:off x="6362654" y="7084329"/>
            <a:ext cx="347114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</a:t>
            </a:r>
            <a:b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</a:b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Room</a:t>
            </a:r>
            <a:endParaRPr b="1" sz="2000">
              <a:solidFill>
                <a:schemeClr val="lt1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111" name="Google Shape;111;p6"/>
          <p:cNvSpPr txBox="1"/>
          <p:nvPr/>
        </p:nvSpPr>
        <p:spPr>
          <a:xfrm>
            <a:off x="-2" y="1113567"/>
            <a:ext cx="1005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4800"/>
              <a:buFont typeface="Encode Sans Condensed SemiBold"/>
              <a:buNone/>
            </a:pPr>
            <a:r>
              <a:rPr b="1" lang="en-US" sz="24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 Name</a:t>
            </a:r>
            <a:endParaRPr b="1" sz="24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112" name="Google Shape;112;p6"/>
          <p:cNvSpPr txBox="1"/>
          <p:nvPr/>
        </p:nvSpPr>
        <p:spPr>
          <a:xfrm>
            <a:off x="224600" y="6075954"/>
            <a:ext cx="7312061" cy="851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are online/accessible during normal business hours, 8:00 a.m. – 5:00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Our core hours in Gould Hall are Monday – Friday, from 10:00 a.m. – 3:00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Deliveries can be made to Gould 224.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6"/>
          <p:cNvSpPr txBox="1"/>
          <p:nvPr/>
        </p:nvSpPr>
        <p:spPr>
          <a:xfrm>
            <a:off x="1129396" y="2866737"/>
            <a:ext cx="7799603" cy="2739211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8575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are working remotely 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[date]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Please reach out via email or Teams.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Thank you!</a:t>
            </a:r>
            <a:endParaRPr/>
          </a:p>
        </p:txBody>
      </p:sp>
      <p:pic>
        <p:nvPicPr>
          <p:cNvPr id="114" name="Google Shape;11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4599" y="7207379"/>
            <a:ext cx="3533663" cy="410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/>
          <p:nvPr/>
        </p:nvSpPr>
        <p:spPr>
          <a:xfrm>
            <a:off x="0" y="7011812"/>
            <a:ext cx="10058400" cy="760588"/>
          </a:xfrm>
          <a:prstGeom prst="rect">
            <a:avLst/>
          </a:prstGeom>
          <a:solidFill>
            <a:srgbClr val="33006F"/>
          </a:solidFill>
          <a:ln cap="flat" cmpd="sng" w="9525">
            <a:solidFill>
              <a:srgbClr val="33006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-2" y="1626993"/>
            <a:ext cx="100584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5000"/>
              <a:buFont typeface="Encode Sans Condensed SemiBold"/>
              <a:buNone/>
            </a:pPr>
            <a:r>
              <a:rPr b="1" lang="en-US" sz="50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HOURS OF OPERATION</a:t>
            </a:r>
            <a:endParaRPr b="1" sz="50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pic>
        <p:nvPicPr>
          <p:cNvPr id="121" name="Google Shape;12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57127" y="23908507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54350" y="24105731"/>
            <a:ext cx="8371188" cy="603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51574" y="24302954"/>
            <a:ext cx="8371188" cy="603997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7"/>
          <p:cNvSpPr txBox="1"/>
          <p:nvPr/>
        </p:nvSpPr>
        <p:spPr>
          <a:xfrm>
            <a:off x="6362654" y="7084329"/>
            <a:ext cx="347114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</a:t>
            </a:r>
            <a:b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</a:br>
            <a:r>
              <a:rPr b="1" lang="en-US" sz="2000">
                <a:solidFill>
                  <a:schemeClr val="lt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Room</a:t>
            </a:r>
            <a:endParaRPr b="1" sz="2000">
              <a:solidFill>
                <a:schemeClr val="lt1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125" name="Google Shape;125;p7"/>
          <p:cNvSpPr txBox="1"/>
          <p:nvPr/>
        </p:nvSpPr>
        <p:spPr>
          <a:xfrm>
            <a:off x="0" y="1011440"/>
            <a:ext cx="10058400" cy="6155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3006F"/>
              </a:buClr>
              <a:buSzPts val="4000"/>
              <a:buFont typeface="Encode Sans Condensed SemiBold"/>
              <a:buNone/>
            </a:pPr>
            <a:r>
              <a:rPr b="1" lang="en-US" sz="4000">
                <a:solidFill>
                  <a:srgbClr val="33006F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Office Name</a:t>
            </a:r>
            <a:endParaRPr b="1" sz="4000">
              <a:solidFill>
                <a:srgbClr val="33006F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224600" y="6075954"/>
            <a:ext cx="7312061" cy="759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are online/accessible during normal business hours, 8:00 a.m. – 5:00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Our core hours in Gould Hall are Monday – Friday, from 10:00 a.m. – 3:00 p.m.</a:t>
            </a:r>
            <a:endParaRPr/>
          </a:p>
          <a:p>
            <a:pPr indent="0" lvl="0" marL="0" marR="0" rtl="0" algn="l">
              <a:spcBef>
                <a:spcPts val="776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Deliveries can be made to Gould 224.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679398" y="2704517"/>
            <a:ext cx="38069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ncode Sans Condensed SemiBold"/>
              <a:buNone/>
            </a:pPr>
            <a:r>
              <a:rPr b="1" lang="en-US" sz="2000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PHYSICAL OFFICE</a:t>
            </a:r>
            <a:endParaRPr b="1" sz="2000">
              <a:solidFill>
                <a:schemeClr val="dk1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5968551" y="2704517"/>
            <a:ext cx="3410451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ncode Sans Condensed SemiBold"/>
              <a:buNone/>
            </a:pPr>
            <a:r>
              <a:rPr b="1" lang="en-US" sz="2000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rPr>
              <a:t>REMOTE OFFICE</a:t>
            </a:r>
            <a:endParaRPr b="1" sz="2000">
              <a:solidFill>
                <a:schemeClr val="dk1"/>
              </a:solidFill>
              <a:latin typeface="Encode Sans Condensed SemiBold"/>
              <a:ea typeface="Encode Sans Condensed SemiBold"/>
              <a:cs typeface="Encode Sans Condensed SemiBold"/>
              <a:sym typeface="Encode Sans Condensed SemiBold"/>
            </a:endParaRPr>
          </a:p>
        </p:txBody>
      </p:sp>
      <p:pic>
        <p:nvPicPr>
          <p:cNvPr id="129" name="Google Shape;12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599" y="7207379"/>
            <a:ext cx="3533663" cy="4108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0" name="Google Shape;130;p7"/>
          <p:cNvGraphicFramePr/>
          <p:nvPr/>
        </p:nvGraphicFramePr>
        <p:xfrm>
          <a:off x="679406" y="33203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{2C67A829-3B96-4B15-B9CB-F9FBC1BD0C67}</a:tableStyleId>
              </a:tblPr>
              <a:tblGrid>
                <a:gridCol w="1722150"/>
                <a:gridCol w="2141450"/>
              </a:tblGrid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MONDAY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TUESDAY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WEDNESDAY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THURSDAY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FRIDAY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1" name="Google Shape;131;p7"/>
          <p:cNvGraphicFramePr/>
          <p:nvPr/>
        </p:nvGraphicFramePr>
        <p:xfrm>
          <a:off x="5741981" y="33203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{2C67A829-3B96-4B15-B9CB-F9FBC1BD0C67}</a:tableStyleId>
              </a:tblPr>
              <a:tblGrid>
                <a:gridCol w="1722150"/>
                <a:gridCol w="2141450"/>
              </a:tblGrid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MONDAY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3006F"/>
                    </a:solidFill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TUESDAY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WEDNESDAY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THURSDAY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FRIDAY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Encode Sans Condensed SemiBold"/>
                        <a:buNone/>
                      </a:pPr>
                      <a:r>
                        <a:rPr b="1" i="0" lang="en-US" sz="1800">
                          <a:solidFill>
                            <a:schemeClr val="dk1"/>
                          </a:solidFill>
                          <a:latin typeface="Encode Sans Condensed SemiBold"/>
                          <a:ea typeface="Encode Sans Condensed SemiBold"/>
                          <a:cs typeface="Encode Sans Condensed SemiBold"/>
                          <a:sym typeface="Encode Sans Condensed SemiBold"/>
                        </a:rPr>
                        <a:t>10:00 – 3:00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2014-11-18T22:35:20Z</dcterms:created>
  <dc:creator>Bradley Santos</dc:creator>
</cp:coreProperties>
</file>