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</p:sldIdLst>
  <p:sldSz cx="7772400" cy="10058400"/>
  <p:notesSz cx="6858000" cy="9144000"/>
  <p:embeddedFontLst>
    <p:embeddedFont>
      <p:font typeface="Calibri" panose="020F0502020204030204" pitchFamily="34" charset="0"/>
      <p:regular r:id="rId45"/>
      <p:bold r:id="rId46"/>
      <p:italic r:id="rId47"/>
      <p:boldItalic r:id="rId48"/>
    </p:embeddedFont>
    <p:embeddedFont>
      <p:font typeface="Encode Sans Condensed" panose="02000000000000000000" pitchFamily="2" charset="77"/>
      <p:regular r:id="rId49"/>
      <p:bold r:id="rId50"/>
    </p:embeddedFont>
    <p:embeddedFont>
      <p:font typeface="Encode Sans Condensed Bold" panose="02000000000000000000" pitchFamily="2" charset="77"/>
      <p:regular r:id="rId51"/>
      <p:bold r:id="rId52"/>
      <p:italic r:id="rId53"/>
    </p:embeddedFont>
    <p:embeddedFont>
      <p:font typeface="Encode Sans Condensed Semi-Bold" panose="02000000000000000000" pitchFamily="2" charset="77"/>
      <p:regular r:id="rId54"/>
      <p:bold r:id="rId55"/>
    </p:embeddedFont>
    <p:embeddedFont>
      <p:font typeface="Encode Sans Condensed Ultra-Bold" panose="02000000000000000000" pitchFamily="2" charset="77"/>
      <p:regular r:id="rId56"/>
      <p:bold r:id="rId5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 autoAdjust="0"/>
    <p:restoredTop sz="94607" autoAdjust="0"/>
  </p:normalViewPr>
  <p:slideViewPr>
    <p:cSldViewPr>
      <p:cViewPr varScale="1">
        <p:scale>
          <a:sx n="84" d="100"/>
          <a:sy n="84" d="100"/>
        </p:scale>
        <p:origin x="2992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3.fntdata"/><Relationship Id="rId50" Type="http://schemas.openxmlformats.org/officeDocument/2006/relationships/font" Target="fonts/font6.fntdata"/><Relationship Id="rId55" Type="http://schemas.openxmlformats.org/officeDocument/2006/relationships/font" Target="fonts/font11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1.fntdata"/><Relationship Id="rId53" Type="http://schemas.openxmlformats.org/officeDocument/2006/relationships/font" Target="fonts/font9.fntdata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4.fntdata"/><Relationship Id="rId56" Type="http://schemas.openxmlformats.org/officeDocument/2006/relationships/font" Target="fonts/font12.fntdata"/><Relationship Id="rId8" Type="http://schemas.openxmlformats.org/officeDocument/2006/relationships/slide" Target="slides/slide7.xml"/><Relationship Id="rId51" Type="http://schemas.openxmlformats.org/officeDocument/2006/relationships/font" Target="fonts/font7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2.fntdata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5.fntdata"/><Relationship Id="rId57" Type="http://schemas.openxmlformats.org/officeDocument/2006/relationships/font" Target="fonts/font13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8.fntdata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00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5520887" y="-183829"/>
            <a:ext cx="14476176" cy="10426438"/>
          </a:xfrm>
          <a:custGeom>
            <a:avLst/>
            <a:gdLst/>
            <a:ahLst/>
            <a:cxnLst/>
            <a:rect l="l" t="t" r="r" b="b"/>
            <a:pathLst>
              <a:path w="14476176" h="10426438">
                <a:moveTo>
                  <a:pt x="0" y="0"/>
                </a:moveTo>
                <a:lnTo>
                  <a:pt x="14476176" y="0"/>
                </a:lnTo>
                <a:lnTo>
                  <a:pt x="14476176" y="10426438"/>
                </a:lnTo>
                <a:lnTo>
                  <a:pt x="0" y="1042643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7000"/>
            </a:blip>
            <a:stretch>
              <a:fillRect l="-7612" r="-2020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12591" y="3077343"/>
            <a:ext cx="6993943" cy="20657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43"/>
              </a:lnSpc>
            </a:pPr>
            <a:r>
              <a:rPr lang="en-US" sz="4312" b="1" spc="189">
                <a:solidFill>
                  <a:srgbClr val="FFC700"/>
                </a:solidFill>
                <a:latin typeface="Encode Sans Condensed Semi-Bold"/>
                <a:ea typeface="Encode Sans Condensed Semi-Bold"/>
                <a:cs typeface="Encode Sans Condensed Semi-Bold"/>
                <a:sym typeface="Encode Sans Condensed Semi-Bold"/>
              </a:rPr>
              <a:t>RESERVED FOR</a:t>
            </a:r>
          </a:p>
          <a:p>
            <a:pPr algn="l">
              <a:lnSpc>
                <a:spcPts val="4743"/>
              </a:lnSpc>
            </a:pPr>
            <a:endParaRPr lang="en-US" sz="4312" b="1" spc="189">
              <a:solidFill>
                <a:srgbClr val="FFC700"/>
              </a:solidFill>
              <a:latin typeface="Encode Sans Condensed Semi-Bold"/>
              <a:ea typeface="Encode Sans Condensed Semi-Bold"/>
              <a:cs typeface="Encode Sans Condensed Semi-Bold"/>
              <a:sym typeface="Encode Sans Condensed Semi-Bold"/>
            </a:endParaRPr>
          </a:p>
          <a:p>
            <a:pPr algn="l">
              <a:lnSpc>
                <a:spcPts val="6600"/>
              </a:lnSpc>
            </a:pPr>
            <a:r>
              <a:rPr lang="en-US" sz="6000" b="1" spc="263">
                <a:solidFill>
                  <a:srgbClr val="FFFFFF"/>
                </a:solidFill>
                <a:latin typeface="Encode Sans Condensed Semi-Bold"/>
                <a:ea typeface="Encode Sans Condensed Semi-Bold"/>
                <a:cs typeface="Encode Sans Condensed Semi-Bold"/>
                <a:sym typeface="Encode Sans Condensed Semi-Bold"/>
              </a:rPr>
              <a:t>PHOTOGRAPHER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00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620128" y="-105727"/>
            <a:ext cx="8985510" cy="10164127"/>
          </a:xfrm>
          <a:custGeom>
            <a:avLst/>
            <a:gdLst/>
            <a:ahLst/>
            <a:cxnLst/>
            <a:rect l="l" t="t" r="r" b="b"/>
            <a:pathLst>
              <a:path w="8985510" h="10164127">
                <a:moveTo>
                  <a:pt x="0" y="0"/>
                </a:moveTo>
                <a:lnTo>
                  <a:pt x="8985510" y="0"/>
                </a:lnTo>
                <a:lnTo>
                  <a:pt x="8985510" y="10164127"/>
                </a:lnTo>
                <a:lnTo>
                  <a:pt x="0" y="101641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344" b="-1634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5942139" y="-183829"/>
            <a:ext cx="14683302" cy="10426438"/>
          </a:xfrm>
          <a:custGeom>
            <a:avLst/>
            <a:gdLst/>
            <a:ahLst/>
            <a:cxnLst/>
            <a:rect l="l" t="t" r="r" b="b"/>
            <a:pathLst>
              <a:path w="14683302" h="10426438">
                <a:moveTo>
                  <a:pt x="0" y="0"/>
                </a:moveTo>
                <a:lnTo>
                  <a:pt x="14683302" y="0"/>
                </a:lnTo>
                <a:lnTo>
                  <a:pt x="14683302" y="10426438"/>
                </a:lnTo>
                <a:lnTo>
                  <a:pt x="0" y="1042643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0000"/>
            </a:blip>
            <a:stretch>
              <a:fillRect l="-7505" r="-581"/>
            </a:stretch>
          </a:blipFill>
        </p:spPr>
      </p:sp>
      <p:sp>
        <p:nvSpPr>
          <p:cNvPr id="4" name="AutoShape 4"/>
          <p:cNvSpPr/>
          <p:nvPr/>
        </p:nvSpPr>
        <p:spPr>
          <a:xfrm flipV="1">
            <a:off x="542894" y="6358433"/>
            <a:ext cx="4709145" cy="37403"/>
          </a:xfrm>
          <a:prstGeom prst="line">
            <a:avLst/>
          </a:prstGeom>
          <a:ln w="209550" cap="flat">
            <a:solidFill>
              <a:srgbClr val="FFC700"/>
            </a:solidFill>
            <a:prstDash val="solid"/>
            <a:headEnd type="arrow" w="med" len="sm"/>
            <a:tailEnd type="none" w="sm" len="sm"/>
          </a:ln>
        </p:spPr>
      </p:sp>
      <p:sp>
        <p:nvSpPr>
          <p:cNvPr id="5" name="TextBox 5"/>
          <p:cNvSpPr txBox="1"/>
          <p:nvPr/>
        </p:nvSpPr>
        <p:spPr>
          <a:xfrm>
            <a:off x="542894" y="2150561"/>
            <a:ext cx="6452266" cy="59088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929"/>
              </a:lnSpc>
            </a:pPr>
            <a:r>
              <a:rPr lang="en-US" sz="9705" b="1" spc="232">
                <a:solidFill>
                  <a:srgbClr val="FFC700"/>
                </a:solidFill>
                <a:latin typeface="Encode Sans Condensed Semi-Bold"/>
                <a:ea typeface="Encode Sans Condensed Semi-Bold"/>
                <a:cs typeface="Encode Sans Condensed Semi-Bold"/>
                <a:sym typeface="Encode Sans Condensed Semi-Bold"/>
              </a:rPr>
              <a:t>EVENT IN PROGRESS</a:t>
            </a:r>
          </a:p>
          <a:p>
            <a:pPr algn="l">
              <a:lnSpc>
                <a:spcPts val="8929"/>
              </a:lnSpc>
            </a:pPr>
            <a:endParaRPr lang="en-US" sz="9705" b="1" spc="232">
              <a:solidFill>
                <a:srgbClr val="FFC700"/>
              </a:solidFill>
              <a:latin typeface="Encode Sans Condensed Semi-Bold"/>
              <a:ea typeface="Encode Sans Condensed Semi-Bold"/>
              <a:cs typeface="Encode Sans Condensed Semi-Bold"/>
              <a:sym typeface="Encode Sans Condensed Semi-Bold"/>
            </a:endParaRPr>
          </a:p>
          <a:p>
            <a:pPr algn="l">
              <a:lnSpc>
                <a:spcPts val="6680"/>
              </a:lnSpc>
            </a:pPr>
            <a:endParaRPr lang="en-US" sz="9705" b="1" spc="232">
              <a:solidFill>
                <a:srgbClr val="FFC700"/>
              </a:solidFill>
              <a:latin typeface="Encode Sans Condensed Semi-Bold"/>
              <a:ea typeface="Encode Sans Condensed Semi-Bold"/>
              <a:cs typeface="Encode Sans Condensed Semi-Bold"/>
              <a:sym typeface="Encode Sans Condensed Semi-Bold"/>
            </a:endParaRPr>
          </a:p>
          <a:p>
            <a:pPr algn="l">
              <a:lnSpc>
                <a:spcPts val="6680"/>
              </a:lnSpc>
            </a:pPr>
            <a:endParaRPr lang="en-US" sz="9705" b="1" spc="232">
              <a:solidFill>
                <a:srgbClr val="FFC700"/>
              </a:solidFill>
              <a:latin typeface="Encode Sans Condensed Semi-Bold"/>
              <a:ea typeface="Encode Sans Condensed Semi-Bold"/>
              <a:cs typeface="Encode Sans Condensed Semi-Bold"/>
              <a:sym typeface="Encode Sans Condensed Semi-Bold"/>
            </a:endParaRPr>
          </a:p>
          <a:p>
            <a:pPr algn="l">
              <a:lnSpc>
                <a:spcPts val="3333"/>
              </a:lnSpc>
            </a:pPr>
            <a:r>
              <a:rPr lang="en-US" sz="3623" b="1" spc="86">
                <a:solidFill>
                  <a:srgbClr val="FFC700"/>
                </a:solidFill>
                <a:latin typeface="Encode Sans Condensed Semi-Bold"/>
                <a:ea typeface="Encode Sans Condensed Semi-Bold"/>
                <a:cs typeface="Encode Sans Condensed Semi-Bold"/>
                <a:sym typeface="Encode Sans Condensed Semi-Bold"/>
              </a:rPr>
              <a:t>PLEASE USE SOUTH ENTRY TO AVOID DISRUPTION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00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620128" y="-105727"/>
            <a:ext cx="8985510" cy="10164127"/>
          </a:xfrm>
          <a:custGeom>
            <a:avLst/>
            <a:gdLst/>
            <a:ahLst/>
            <a:cxnLst/>
            <a:rect l="l" t="t" r="r" b="b"/>
            <a:pathLst>
              <a:path w="8985510" h="10164127">
                <a:moveTo>
                  <a:pt x="0" y="0"/>
                </a:moveTo>
                <a:lnTo>
                  <a:pt x="8985510" y="0"/>
                </a:lnTo>
                <a:lnTo>
                  <a:pt x="8985510" y="10164127"/>
                </a:lnTo>
                <a:lnTo>
                  <a:pt x="0" y="101641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344" b="-1634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5942139" y="-183829"/>
            <a:ext cx="14683302" cy="10426438"/>
          </a:xfrm>
          <a:custGeom>
            <a:avLst/>
            <a:gdLst/>
            <a:ahLst/>
            <a:cxnLst/>
            <a:rect l="l" t="t" r="r" b="b"/>
            <a:pathLst>
              <a:path w="14683302" h="10426438">
                <a:moveTo>
                  <a:pt x="0" y="0"/>
                </a:moveTo>
                <a:lnTo>
                  <a:pt x="14683302" y="0"/>
                </a:lnTo>
                <a:lnTo>
                  <a:pt x="14683302" y="10426438"/>
                </a:lnTo>
                <a:lnTo>
                  <a:pt x="0" y="1042643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0000"/>
            </a:blip>
            <a:stretch>
              <a:fillRect l="-7505" r="-581"/>
            </a:stretch>
          </a:blipFill>
        </p:spPr>
      </p:sp>
      <p:sp>
        <p:nvSpPr>
          <p:cNvPr id="4" name="AutoShape 4"/>
          <p:cNvSpPr/>
          <p:nvPr/>
        </p:nvSpPr>
        <p:spPr>
          <a:xfrm flipV="1">
            <a:off x="1156584" y="6358433"/>
            <a:ext cx="4095454" cy="37310"/>
          </a:xfrm>
          <a:prstGeom prst="line">
            <a:avLst/>
          </a:prstGeom>
          <a:ln w="209550" cap="flat">
            <a:solidFill>
              <a:srgbClr val="FFC700"/>
            </a:solidFill>
            <a:prstDash val="solid"/>
            <a:headEnd type="arrow" w="med" len="sm"/>
            <a:tailEnd type="none" w="sm" len="sm"/>
          </a:ln>
        </p:spPr>
      </p:sp>
      <p:sp>
        <p:nvSpPr>
          <p:cNvPr id="5" name="TextBox 5"/>
          <p:cNvSpPr txBox="1"/>
          <p:nvPr/>
        </p:nvSpPr>
        <p:spPr>
          <a:xfrm>
            <a:off x="1156584" y="2150561"/>
            <a:ext cx="4979821" cy="59087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929"/>
              </a:lnSpc>
            </a:pPr>
            <a:r>
              <a:rPr lang="en-US" sz="9705" b="1" spc="232">
                <a:solidFill>
                  <a:srgbClr val="FFFFFF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PLEASE FIND A SEAT</a:t>
            </a:r>
          </a:p>
          <a:p>
            <a:pPr algn="l">
              <a:lnSpc>
                <a:spcPts val="6680"/>
              </a:lnSpc>
            </a:pPr>
            <a:endParaRPr lang="en-US" sz="9705" b="1" spc="232">
              <a:solidFill>
                <a:srgbClr val="FFFFFF"/>
              </a:solidFill>
              <a:latin typeface="Encode Sans Condensed Ultra-Bold"/>
              <a:ea typeface="Encode Sans Condensed Ultra-Bold"/>
              <a:cs typeface="Encode Sans Condensed Ultra-Bold"/>
              <a:sym typeface="Encode Sans Condensed Ultra-Bold"/>
            </a:endParaRPr>
          </a:p>
          <a:p>
            <a:pPr algn="l">
              <a:lnSpc>
                <a:spcPts val="6680"/>
              </a:lnSpc>
            </a:pPr>
            <a:endParaRPr lang="en-US" sz="9705" b="1" spc="232">
              <a:solidFill>
                <a:srgbClr val="FFFFFF"/>
              </a:solidFill>
              <a:latin typeface="Encode Sans Condensed Ultra-Bold"/>
              <a:ea typeface="Encode Sans Condensed Ultra-Bold"/>
              <a:cs typeface="Encode Sans Condensed Ultra-Bold"/>
              <a:sym typeface="Encode Sans Condensed Ultra-Bold"/>
            </a:endParaRPr>
          </a:p>
          <a:p>
            <a:pPr algn="l">
              <a:lnSpc>
                <a:spcPts val="3333"/>
              </a:lnSpc>
            </a:pPr>
            <a:r>
              <a:rPr lang="en-US" sz="3623" b="1" spc="86">
                <a:solidFill>
                  <a:srgbClr val="FFC700"/>
                </a:solidFill>
                <a:latin typeface="Encode Sans Condensed Semi-Bold"/>
                <a:ea typeface="Encode Sans Condensed Semi-Bold"/>
                <a:cs typeface="Encode Sans Condensed Semi-Bold"/>
                <a:sym typeface="Encode Sans Condensed Semi-Bold"/>
              </a:rPr>
              <a:t>The ceremony will begin shortly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00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780363" y="-105727"/>
            <a:ext cx="15460497" cy="10319881"/>
          </a:xfrm>
          <a:custGeom>
            <a:avLst/>
            <a:gdLst/>
            <a:ahLst/>
            <a:cxnLst/>
            <a:rect l="l" t="t" r="r" b="b"/>
            <a:pathLst>
              <a:path w="15460497" h="10319881">
                <a:moveTo>
                  <a:pt x="0" y="0"/>
                </a:moveTo>
                <a:lnTo>
                  <a:pt x="15460496" y="0"/>
                </a:lnTo>
                <a:lnTo>
                  <a:pt x="15460496" y="10319882"/>
                </a:lnTo>
                <a:lnTo>
                  <a:pt x="0" y="1031988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88655" y="3797636"/>
            <a:ext cx="6023992" cy="26536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76"/>
              </a:lnSpc>
            </a:pPr>
            <a:r>
              <a:rPr lang="en-US" sz="7764" b="1" spc="217">
                <a:solidFill>
                  <a:srgbClr val="FFFFFF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GRADUATES</a:t>
            </a:r>
            <a:r>
              <a:rPr lang="en-US" sz="7764" b="1" spc="217">
                <a:solidFill>
                  <a:srgbClr val="FFC700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 </a:t>
            </a:r>
          </a:p>
          <a:p>
            <a:pPr algn="ctr">
              <a:lnSpc>
                <a:spcPts val="7376"/>
              </a:lnSpc>
            </a:pPr>
            <a:r>
              <a:rPr lang="en-US" sz="7764" b="1" spc="217">
                <a:solidFill>
                  <a:srgbClr val="FFFFFF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ONLY</a:t>
            </a:r>
          </a:p>
          <a:p>
            <a:pPr algn="ctr">
              <a:lnSpc>
                <a:spcPts val="9058"/>
              </a:lnSpc>
            </a:pPr>
            <a:r>
              <a:rPr lang="en-US" sz="3623" b="1" spc="101">
                <a:solidFill>
                  <a:srgbClr val="FFC700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BEYOND THIS POINT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00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71852" y="-105727"/>
            <a:ext cx="6771849" cy="10164127"/>
          </a:xfrm>
          <a:custGeom>
            <a:avLst/>
            <a:gdLst/>
            <a:ahLst/>
            <a:cxnLst/>
            <a:rect l="l" t="t" r="r" b="b"/>
            <a:pathLst>
              <a:path w="6771849" h="10164127">
                <a:moveTo>
                  <a:pt x="0" y="0"/>
                </a:moveTo>
                <a:lnTo>
                  <a:pt x="6771849" y="0"/>
                </a:lnTo>
                <a:lnTo>
                  <a:pt x="6771849" y="10164127"/>
                </a:lnTo>
                <a:lnTo>
                  <a:pt x="0" y="101641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2780363" y="-105727"/>
            <a:ext cx="15460497" cy="10319881"/>
          </a:xfrm>
          <a:custGeom>
            <a:avLst/>
            <a:gdLst/>
            <a:ahLst/>
            <a:cxnLst/>
            <a:rect l="l" t="t" r="r" b="b"/>
            <a:pathLst>
              <a:path w="15460497" h="10319881">
                <a:moveTo>
                  <a:pt x="0" y="0"/>
                </a:moveTo>
                <a:lnTo>
                  <a:pt x="15460496" y="0"/>
                </a:lnTo>
                <a:lnTo>
                  <a:pt x="15460496" y="10319882"/>
                </a:lnTo>
                <a:lnTo>
                  <a:pt x="0" y="103198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945780" y="3797636"/>
            <a:ext cx="6023992" cy="26536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76"/>
              </a:lnSpc>
            </a:pPr>
            <a:r>
              <a:rPr lang="en-US" sz="7764" b="1" spc="217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GRADUATES </a:t>
            </a:r>
          </a:p>
          <a:p>
            <a:pPr algn="ctr">
              <a:lnSpc>
                <a:spcPts val="7376"/>
              </a:lnSpc>
            </a:pPr>
            <a:r>
              <a:rPr lang="en-US" sz="7764" b="1" spc="217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ONLY</a:t>
            </a:r>
          </a:p>
          <a:p>
            <a:pPr algn="ctr">
              <a:lnSpc>
                <a:spcPts val="9058"/>
              </a:lnSpc>
            </a:pPr>
            <a:r>
              <a:rPr lang="en-US" sz="3623" b="1" spc="101">
                <a:solidFill>
                  <a:srgbClr val="5A5A5A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BEYOND THIS POINT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00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70009" y="-105727"/>
            <a:ext cx="8364132" cy="10164127"/>
          </a:xfrm>
          <a:custGeom>
            <a:avLst/>
            <a:gdLst/>
            <a:ahLst/>
            <a:cxnLst/>
            <a:rect l="l" t="t" r="r" b="b"/>
            <a:pathLst>
              <a:path w="8364132" h="10164127">
                <a:moveTo>
                  <a:pt x="0" y="0"/>
                </a:moveTo>
                <a:lnTo>
                  <a:pt x="8364131" y="0"/>
                </a:lnTo>
                <a:lnTo>
                  <a:pt x="8364131" y="10164127"/>
                </a:lnTo>
                <a:lnTo>
                  <a:pt x="0" y="101641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1756" b="-1175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5942139" y="-183829"/>
            <a:ext cx="14056268" cy="10426438"/>
          </a:xfrm>
          <a:custGeom>
            <a:avLst/>
            <a:gdLst/>
            <a:ahLst/>
            <a:cxnLst/>
            <a:rect l="l" t="t" r="r" b="b"/>
            <a:pathLst>
              <a:path w="14056268" h="10426438">
                <a:moveTo>
                  <a:pt x="0" y="0"/>
                </a:moveTo>
                <a:lnTo>
                  <a:pt x="14056268" y="0"/>
                </a:lnTo>
                <a:lnTo>
                  <a:pt x="14056268" y="10426438"/>
                </a:lnTo>
                <a:lnTo>
                  <a:pt x="0" y="1042643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8000"/>
            </a:blip>
            <a:stretch>
              <a:fillRect l="-7840" r="-5068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160770" y="3216810"/>
            <a:ext cx="5192787" cy="3748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19"/>
              </a:lnSpc>
            </a:pPr>
            <a:r>
              <a:rPr lang="en-US" sz="7246" b="1" spc="72">
                <a:solidFill>
                  <a:srgbClr val="FFFFFF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GRADUATE SEATING</a:t>
            </a:r>
          </a:p>
          <a:p>
            <a:pPr algn="l">
              <a:lnSpc>
                <a:spcPts val="7319"/>
              </a:lnSpc>
            </a:pPr>
            <a:r>
              <a:rPr lang="en-US" sz="7246" b="1" spc="72">
                <a:solidFill>
                  <a:srgbClr val="FFFFFF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AVAILABLE AHEAD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688072" y="-105727"/>
            <a:ext cx="8708746" cy="10164127"/>
          </a:xfrm>
          <a:custGeom>
            <a:avLst/>
            <a:gdLst/>
            <a:ahLst/>
            <a:cxnLst/>
            <a:rect l="l" t="t" r="r" b="b"/>
            <a:pathLst>
              <a:path w="8708746" h="10164127">
                <a:moveTo>
                  <a:pt x="0" y="0"/>
                </a:moveTo>
                <a:lnTo>
                  <a:pt x="8708746" y="0"/>
                </a:lnTo>
                <a:lnTo>
                  <a:pt x="8708746" y="10164127"/>
                </a:lnTo>
                <a:lnTo>
                  <a:pt x="0" y="1016412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7000"/>
            </a:blip>
            <a:stretch>
              <a:fillRect t="-14301" b="-14301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5520887" y="-183829"/>
            <a:ext cx="13748687" cy="10426438"/>
          </a:xfrm>
          <a:custGeom>
            <a:avLst/>
            <a:gdLst/>
            <a:ahLst/>
            <a:cxnLst/>
            <a:rect l="l" t="t" r="r" b="b"/>
            <a:pathLst>
              <a:path w="13748687" h="10426438">
                <a:moveTo>
                  <a:pt x="0" y="0"/>
                </a:moveTo>
                <a:lnTo>
                  <a:pt x="13748687" y="0"/>
                </a:lnTo>
                <a:lnTo>
                  <a:pt x="13748687" y="10426438"/>
                </a:lnTo>
                <a:lnTo>
                  <a:pt x="0" y="1042643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7999"/>
            </a:blip>
            <a:stretch>
              <a:fillRect l="-8015" r="-7418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153397" y="3216810"/>
            <a:ext cx="5192787" cy="3748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19"/>
              </a:lnSpc>
            </a:pPr>
            <a:r>
              <a:rPr lang="en-US" sz="7246" b="1" spc="72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GRADUATE SEATING</a:t>
            </a:r>
          </a:p>
          <a:p>
            <a:pPr algn="l">
              <a:lnSpc>
                <a:spcPts val="7319"/>
              </a:lnSpc>
            </a:pPr>
            <a:r>
              <a:rPr lang="en-US" sz="7246" b="1" spc="72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AVAILABLE AHEAD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00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18821" y="-105727"/>
            <a:ext cx="8118169" cy="10164127"/>
          </a:xfrm>
          <a:custGeom>
            <a:avLst/>
            <a:gdLst/>
            <a:ahLst/>
            <a:cxnLst/>
            <a:rect l="l" t="t" r="r" b="b"/>
            <a:pathLst>
              <a:path w="8118169" h="10164127">
                <a:moveTo>
                  <a:pt x="0" y="0"/>
                </a:moveTo>
                <a:lnTo>
                  <a:pt x="8118169" y="0"/>
                </a:lnTo>
                <a:lnTo>
                  <a:pt x="8118169" y="10164127"/>
                </a:lnTo>
                <a:lnTo>
                  <a:pt x="0" y="101641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940" b="-9940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5942139" y="-183829"/>
            <a:ext cx="14476176" cy="10426438"/>
          </a:xfrm>
          <a:custGeom>
            <a:avLst/>
            <a:gdLst/>
            <a:ahLst/>
            <a:cxnLst/>
            <a:rect l="l" t="t" r="r" b="b"/>
            <a:pathLst>
              <a:path w="14476176" h="10426438">
                <a:moveTo>
                  <a:pt x="0" y="0"/>
                </a:moveTo>
                <a:lnTo>
                  <a:pt x="14476176" y="0"/>
                </a:lnTo>
                <a:lnTo>
                  <a:pt x="14476176" y="10426438"/>
                </a:lnTo>
                <a:lnTo>
                  <a:pt x="0" y="1042643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8000"/>
            </a:blip>
            <a:stretch>
              <a:fillRect l="-7612" r="-2020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995282" y="3754279"/>
            <a:ext cx="4882100" cy="20468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971"/>
              </a:lnSpc>
            </a:pPr>
            <a:r>
              <a:rPr lang="en-US" sz="7246" b="1" spc="72">
                <a:solidFill>
                  <a:srgbClr val="FFFFFF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GRADUATE SEATING</a:t>
            </a:r>
          </a:p>
        </p:txBody>
      </p:sp>
      <p:sp>
        <p:nvSpPr>
          <p:cNvPr id="5" name="AutoShape 5"/>
          <p:cNvSpPr/>
          <p:nvPr/>
        </p:nvSpPr>
        <p:spPr>
          <a:xfrm>
            <a:off x="995282" y="6518994"/>
            <a:ext cx="4882100" cy="0"/>
          </a:xfrm>
          <a:prstGeom prst="line">
            <a:avLst/>
          </a:prstGeom>
          <a:ln w="209550" cap="flat">
            <a:solidFill>
              <a:srgbClr val="FFC700"/>
            </a:solidFill>
            <a:prstDash val="solid"/>
            <a:headEnd type="arrow" w="med" len="sm"/>
            <a:tailEnd type="none" w="sm" len="sm"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642338" y="-105727"/>
            <a:ext cx="8915872" cy="10164127"/>
          </a:xfrm>
          <a:custGeom>
            <a:avLst/>
            <a:gdLst/>
            <a:ahLst/>
            <a:cxnLst/>
            <a:rect l="l" t="t" r="r" b="b"/>
            <a:pathLst>
              <a:path w="8915872" h="10164127">
                <a:moveTo>
                  <a:pt x="0" y="0"/>
                </a:moveTo>
                <a:lnTo>
                  <a:pt x="8915872" y="0"/>
                </a:lnTo>
                <a:lnTo>
                  <a:pt x="8915872" y="10164127"/>
                </a:lnTo>
                <a:lnTo>
                  <a:pt x="0" y="1016412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7000"/>
            </a:blip>
            <a:stretch>
              <a:fillRect t="-15830" b="-15830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5942139" y="-183829"/>
            <a:ext cx="14476176" cy="10426438"/>
          </a:xfrm>
          <a:custGeom>
            <a:avLst/>
            <a:gdLst/>
            <a:ahLst/>
            <a:cxnLst/>
            <a:rect l="l" t="t" r="r" b="b"/>
            <a:pathLst>
              <a:path w="14476176" h="10426438">
                <a:moveTo>
                  <a:pt x="0" y="0"/>
                </a:moveTo>
                <a:lnTo>
                  <a:pt x="14476176" y="0"/>
                </a:lnTo>
                <a:lnTo>
                  <a:pt x="14476176" y="10426438"/>
                </a:lnTo>
                <a:lnTo>
                  <a:pt x="0" y="1042643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2000"/>
            </a:blip>
            <a:stretch>
              <a:fillRect l="-7612" r="-2020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309648" y="4039076"/>
            <a:ext cx="4882100" cy="20468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971"/>
              </a:lnSpc>
            </a:pPr>
            <a:r>
              <a:rPr lang="en-US" sz="7246" b="1" spc="72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GRADUATE SEATING</a:t>
            </a:r>
          </a:p>
        </p:txBody>
      </p:sp>
      <p:sp>
        <p:nvSpPr>
          <p:cNvPr id="5" name="AutoShape 5"/>
          <p:cNvSpPr/>
          <p:nvPr/>
        </p:nvSpPr>
        <p:spPr>
          <a:xfrm>
            <a:off x="1147348" y="7023864"/>
            <a:ext cx="5044401" cy="0"/>
          </a:xfrm>
          <a:prstGeom prst="line">
            <a:avLst/>
          </a:prstGeom>
          <a:ln w="209550" cap="flat">
            <a:solidFill>
              <a:srgbClr val="32006E"/>
            </a:solidFill>
            <a:prstDash val="solid"/>
            <a:headEnd type="arrow" w="med" len="sm"/>
            <a:tailEnd type="none" w="sm" len="sm"/>
          </a:ln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00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5520887" y="-183829"/>
            <a:ext cx="14476176" cy="10426438"/>
          </a:xfrm>
          <a:custGeom>
            <a:avLst/>
            <a:gdLst/>
            <a:ahLst/>
            <a:cxnLst/>
            <a:rect l="l" t="t" r="r" b="b"/>
            <a:pathLst>
              <a:path w="14476176" h="10426438">
                <a:moveTo>
                  <a:pt x="0" y="0"/>
                </a:moveTo>
                <a:lnTo>
                  <a:pt x="14476176" y="0"/>
                </a:lnTo>
                <a:lnTo>
                  <a:pt x="14476176" y="10426438"/>
                </a:lnTo>
                <a:lnTo>
                  <a:pt x="0" y="1042643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1000"/>
            </a:blip>
            <a:stretch>
              <a:fillRect l="-7612" r="-2020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122989" y="5247252"/>
            <a:ext cx="5526423" cy="28201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94"/>
              </a:lnSpc>
            </a:pPr>
            <a:r>
              <a:rPr lang="en-US" sz="5694" b="1" spc="56">
                <a:solidFill>
                  <a:srgbClr val="FFFFFF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ACCESSIBILITY </a:t>
            </a:r>
          </a:p>
          <a:p>
            <a:pPr algn="ctr">
              <a:lnSpc>
                <a:spcPts val="5694"/>
              </a:lnSpc>
            </a:pPr>
            <a:r>
              <a:rPr lang="en-US" sz="5694" b="1" spc="56">
                <a:solidFill>
                  <a:srgbClr val="FFFFFF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SEATING</a:t>
            </a:r>
          </a:p>
          <a:p>
            <a:pPr algn="ctr">
              <a:lnSpc>
                <a:spcPts val="4658"/>
              </a:lnSpc>
            </a:pPr>
            <a:endParaRPr lang="en-US" sz="5694" b="1" spc="56">
              <a:solidFill>
                <a:srgbClr val="FFFFFF"/>
              </a:solidFill>
              <a:latin typeface="Encode Sans Condensed Ultra-Bold"/>
              <a:ea typeface="Encode Sans Condensed Ultra-Bold"/>
              <a:cs typeface="Encode Sans Condensed Ultra-Bold"/>
              <a:sym typeface="Encode Sans Condensed Ultra-Bold"/>
            </a:endParaRPr>
          </a:p>
          <a:p>
            <a:pPr algn="ctr">
              <a:lnSpc>
                <a:spcPts val="3105"/>
              </a:lnSpc>
            </a:pPr>
            <a:r>
              <a:rPr lang="en-US" sz="3105" b="1" spc="31">
                <a:solidFill>
                  <a:srgbClr val="FFC700"/>
                </a:solidFill>
                <a:latin typeface="Encode Sans Condensed Semi-Bold"/>
                <a:ea typeface="Encode Sans Condensed Semi-Bold"/>
                <a:cs typeface="Encode Sans Condensed Semi-Bold"/>
                <a:sym typeface="Encode Sans Condensed Semi-Bold"/>
              </a:rPr>
              <a:t>Maximum Capacity:</a:t>
            </a:r>
          </a:p>
          <a:p>
            <a:pPr algn="ctr">
              <a:lnSpc>
                <a:spcPts val="3105"/>
              </a:lnSpc>
            </a:pPr>
            <a:r>
              <a:rPr lang="en-US" sz="3105" b="1" spc="31">
                <a:solidFill>
                  <a:srgbClr val="FFFFFF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2 guests</a:t>
            </a:r>
          </a:p>
        </p:txBody>
      </p:sp>
      <p:sp>
        <p:nvSpPr>
          <p:cNvPr id="4" name="Freeform 4"/>
          <p:cNvSpPr/>
          <p:nvPr/>
        </p:nvSpPr>
        <p:spPr>
          <a:xfrm>
            <a:off x="2561870" y="1029373"/>
            <a:ext cx="2648659" cy="2648659"/>
          </a:xfrm>
          <a:custGeom>
            <a:avLst/>
            <a:gdLst/>
            <a:ahLst/>
            <a:cxnLst/>
            <a:rect l="l" t="t" r="r" b="b"/>
            <a:pathLst>
              <a:path w="2648659" h="2648659">
                <a:moveTo>
                  <a:pt x="0" y="0"/>
                </a:moveTo>
                <a:lnTo>
                  <a:pt x="2648660" y="0"/>
                </a:lnTo>
                <a:lnTo>
                  <a:pt x="2648660" y="2648659"/>
                </a:lnTo>
                <a:lnTo>
                  <a:pt x="0" y="264865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3508593" y="3908847"/>
            <a:ext cx="755214" cy="5478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24"/>
              </a:lnSpc>
              <a:spcBef>
                <a:spcPct val="0"/>
              </a:spcBef>
            </a:pPr>
            <a:r>
              <a:rPr lang="en-US" sz="4182" b="1" spc="41">
                <a:solidFill>
                  <a:srgbClr val="FFC700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X 2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0147915" y="-1420363"/>
            <a:ext cx="19655810" cy="12899125"/>
          </a:xfrm>
          <a:custGeom>
            <a:avLst/>
            <a:gdLst/>
            <a:ahLst/>
            <a:cxnLst/>
            <a:rect l="l" t="t" r="r" b="b"/>
            <a:pathLst>
              <a:path w="19655810" h="12899125">
                <a:moveTo>
                  <a:pt x="0" y="0"/>
                </a:moveTo>
                <a:lnTo>
                  <a:pt x="19655809" y="0"/>
                </a:lnTo>
                <a:lnTo>
                  <a:pt x="19655809" y="12899126"/>
                </a:lnTo>
                <a:lnTo>
                  <a:pt x="0" y="128991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9999"/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354065" y="1076998"/>
            <a:ext cx="2648659" cy="2648659"/>
          </a:xfrm>
          <a:custGeom>
            <a:avLst/>
            <a:gdLst/>
            <a:ahLst/>
            <a:cxnLst/>
            <a:rect l="l" t="t" r="r" b="b"/>
            <a:pathLst>
              <a:path w="2648659" h="2648659">
                <a:moveTo>
                  <a:pt x="0" y="0"/>
                </a:moveTo>
                <a:lnTo>
                  <a:pt x="2648660" y="0"/>
                </a:lnTo>
                <a:lnTo>
                  <a:pt x="2648660" y="2648659"/>
                </a:lnTo>
                <a:lnTo>
                  <a:pt x="0" y="264865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915184" y="5294877"/>
            <a:ext cx="5526423" cy="28201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94"/>
              </a:lnSpc>
            </a:pPr>
            <a:r>
              <a:rPr lang="en-US" sz="5694" b="1" spc="56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ACCESSIBILITY </a:t>
            </a:r>
          </a:p>
          <a:p>
            <a:pPr algn="ctr">
              <a:lnSpc>
                <a:spcPts val="5694"/>
              </a:lnSpc>
            </a:pPr>
            <a:r>
              <a:rPr lang="en-US" sz="5694" b="1" spc="56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SEATING</a:t>
            </a:r>
          </a:p>
          <a:p>
            <a:pPr algn="ctr">
              <a:lnSpc>
                <a:spcPts val="4658"/>
              </a:lnSpc>
            </a:pPr>
            <a:endParaRPr lang="en-US" sz="5694" b="1" spc="56">
              <a:solidFill>
                <a:srgbClr val="32006E"/>
              </a:solidFill>
              <a:latin typeface="Encode Sans Condensed Ultra-Bold"/>
              <a:ea typeface="Encode Sans Condensed Ultra-Bold"/>
              <a:cs typeface="Encode Sans Condensed Ultra-Bold"/>
              <a:sym typeface="Encode Sans Condensed Ultra-Bold"/>
            </a:endParaRPr>
          </a:p>
          <a:p>
            <a:pPr algn="ctr">
              <a:lnSpc>
                <a:spcPts val="3105"/>
              </a:lnSpc>
            </a:pPr>
            <a:r>
              <a:rPr lang="en-US" sz="3105" b="1" spc="31">
                <a:solidFill>
                  <a:srgbClr val="5A5A5A"/>
                </a:solidFill>
                <a:latin typeface="Encode Sans Condensed Semi-Bold"/>
                <a:ea typeface="Encode Sans Condensed Semi-Bold"/>
                <a:cs typeface="Encode Sans Condensed Semi-Bold"/>
                <a:sym typeface="Encode Sans Condensed Semi-Bold"/>
              </a:rPr>
              <a:t>Maximum Capacity:</a:t>
            </a:r>
          </a:p>
          <a:p>
            <a:pPr algn="ctr">
              <a:lnSpc>
                <a:spcPts val="3105"/>
              </a:lnSpc>
            </a:pPr>
            <a:r>
              <a:rPr lang="en-US" sz="3105" b="1" spc="31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2 guests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300788" y="3956472"/>
            <a:ext cx="755214" cy="5478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24"/>
              </a:lnSpc>
              <a:spcBef>
                <a:spcPct val="0"/>
              </a:spcBef>
            </a:pPr>
            <a:r>
              <a:rPr lang="en-US" sz="4182" b="1" spc="41">
                <a:solidFill>
                  <a:srgbClr val="FFC700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X 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00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5520887" y="-183829"/>
            <a:ext cx="14476176" cy="10426438"/>
          </a:xfrm>
          <a:custGeom>
            <a:avLst/>
            <a:gdLst/>
            <a:ahLst/>
            <a:cxnLst/>
            <a:rect l="l" t="t" r="r" b="b"/>
            <a:pathLst>
              <a:path w="14476176" h="10426438">
                <a:moveTo>
                  <a:pt x="0" y="0"/>
                </a:moveTo>
                <a:lnTo>
                  <a:pt x="14476176" y="0"/>
                </a:lnTo>
                <a:lnTo>
                  <a:pt x="14476176" y="10426438"/>
                </a:lnTo>
                <a:lnTo>
                  <a:pt x="0" y="1042643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7000"/>
            </a:blip>
            <a:stretch>
              <a:fillRect l="-7612" r="-2020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777240" y="3077153"/>
            <a:ext cx="4534508" cy="39424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60"/>
              </a:lnSpc>
            </a:pPr>
            <a:r>
              <a:rPr lang="en-US" sz="3509" b="1" spc="154">
                <a:solidFill>
                  <a:srgbClr val="FFC700"/>
                </a:solidFill>
                <a:latin typeface="Encode Sans Condensed Semi-Bold"/>
                <a:ea typeface="Encode Sans Condensed Semi-Bold"/>
                <a:cs typeface="Encode Sans Condensed Semi-Bold"/>
                <a:sym typeface="Encode Sans Condensed Semi-Bold"/>
              </a:rPr>
              <a:t>RESERVED FOR</a:t>
            </a:r>
          </a:p>
          <a:p>
            <a:pPr algn="l">
              <a:lnSpc>
                <a:spcPts val="3860"/>
              </a:lnSpc>
            </a:pPr>
            <a:endParaRPr lang="en-US" sz="3509" b="1" spc="154">
              <a:solidFill>
                <a:srgbClr val="FFC700"/>
              </a:solidFill>
              <a:latin typeface="Encode Sans Condensed Semi-Bold"/>
              <a:ea typeface="Encode Sans Condensed Semi-Bold"/>
              <a:cs typeface="Encode Sans Condensed Semi-Bold"/>
              <a:sym typeface="Encode Sans Condensed Semi-Bold"/>
            </a:endParaRPr>
          </a:p>
          <a:p>
            <a:pPr algn="l">
              <a:lnSpc>
                <a:spcPts val="7720"/>
              </a:lnSpc>
            </a:pPr>
            <a:r>
              <a:rPr lang="en-US" sz="7018" b="1" spc="308">
                <a:solidFill>
                  <a:srgbClr val="FFFFFF"/>
                </a:solidFill>
                <a:latin typeface="Encode Sans Condensed Semi-Bold"/>
                <a:ea typeface="Encode Sans Condensed Semi-Bold"/>
                <a:cs typeface="Encode Sans Condensed Semi-Bold"/>
                <a:sym typeface="Encode Sans Condensed Semi-Bold"/>
              </a:rPr>
              <a:t>FACULTY &amp; STAFF</a:t>
            </a:r>
          </a:p>
          <a:p>
            <a:pPr algn="l">
              <a:lnSpc>
                <a:spcPts val="7720"/>
              </a:lnSpc>
            </a:pPr>
            <a:r>
              <a:rPr lang="en-US" sz="7018" b="1" spc="308">
                <a:solidFill>
                  <a:srgbClr val="FFFFFF"/>
                </a:solidFill>
                <a:latin typeface="Encode Sans Condensed Semi-Bold"/>
                <a:ea typeface="Encode Sans Condensed Semi-Bold"/>
                <a:cs typeface="Encode Sans Condensed Semi-Bold"/>
                <a:sym typeface="Encode Sans Condensed Semi-Bold"/>
              </a:rPr>
              <a:t>SEATING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00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5942139" y="-183829"/>
            <a:ext cx="14476176" cy="10426438"/>
          </a:xfrm>
          <a:custGeom>
            <a:avLst/>
            <a:gdLst/>
            <a:ahLst/>
            <a:cxnLst/>
            <a:rect l="l" t="t" r="r" b="b"/>
            <a:pathLst>
              <a:path w="14476176" h="10426438">
                <a:moveTo>
                  <a:pt x="0" y="0"/>
                </a:moveTo>
                <a:lnTo>
                  <a:pt x="14476176" y="0"/>
                </a:lnTo>
                <a:lnTo>
                  <a:pt x="14476176" y="10426438"/>
                </a:lnTo>
                <a:lnTo>
                  <a:pt x="0" y="1042643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1000"/>
            </a:blip>
            <a:stretch>
              <a:fillRect l="-7612" r="-2020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81295" y="4394949"/>
            <a:ext cx="6167305" cy="3530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71"/>
              </a:lnSpc>
            </a:pPr>
            <a:r>
              <a:rPr lang="en-US" sz="7247" b="1" spc="72">
                <a:solidFill>
                  <a:srgbClr val="FFFFFF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WHEELCHAIR</a:t>
            </a:r>
          </a:p>
          <a:p>
            <a:pPr algn="ctr">
              <a:lnSpc>
                <a:spcPts val="7971"/>
              </a:lnSpc>
            </a:pPr>
            <a:r>
              <a:rPr lang="en-US" sz="7247" b="1" spc="72">
                <a:solidFill>
                  <a:srgbClr val="FFFFFF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SEATING</a:t>
            </a:r>
          </a:p>
          <a:p>
            <a:pPr algn="ctr">
              <a:lnSpc>
                <a:spcPts val="5124"/>
              </a:lnSpc>
            </a:pPr>
            <a:endParaRPr lang="en-US" sz="7247" b="1" spc="72">
              <a:solidFill>
                <a:srgbClr val="FFFFFF"/>
              </a:solidFill>
              <a:latin typeface="Encode Sans Condensed Ultra-Bold"/>
              <a:ea typeface="Encode Sans Condensed Ultra-Bold"/>
              <a:cs typeface="Encode Sans Condensed Ultra-Bold"/>
              <a:sym typeface="Encode Sans Condensed Ultra-Bold"/>
            </a:endParaRPr>
          </a:p>
          <a:p>
            <a:pPr algn="ctr">
              <a:lnSpc>
                <a:spcPts val="3416"/>
              </a:lnSpc>
            </a:pPr>
            <a:r>
              <a:rPr lang="en-US" sz="3105" b="1" spc="31">
                <a:solidFill>
                  <a:srgbClr val="FFC700"/>
                </a:solidFill>
                <a:latin typeface="Encode Sans Condensed Semi-Bold"/>
                <a:ea typeface="Encode Sans Condensed Semi-Bold"/>
                <a:cs typeface="Encode Sans Condensed Semi-Bold"/>
                <a:sym typeface="Encode Sans Condensed Semi-Bold"/>
              </a:rPr>
              <a:t>Maximum Capacity:</a:t>
            </a:r>
          </a:p>
          <a:p>
            <a:pPr algn="ctr">
              <a:lnSpc>
                <a:spcPts val="3416"/>
              </a:lnSpc>
            </a:pPr>
            <a:r>
              <a:rPr lang="en-US" sz="3105" b="1" spc="31">
                <a:solidFill>
                  <a:srgbClr val="FFFFFF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2 guests</a:t>
            </a:r>
          </a:p>
        </p:txBody>
      </p:sp>
      <p:sp>
        <p:nvSpPr>
          <p:cNvPr id="4" name="Freeform 4"/>
          <p:cNvSpPr/>
          <p:nvPr/>
        </p:nvSpPr>
        <p:spPr>
          <a:xfrm>
            <a:off x="3021446" y="547275"/>
            <a:ext cx="2512658" cy="2811366"/>
          </a:xfrm>
          <a:custGeom>
            <a:avLst/>
            <a:gdLst/>
            <a:ahLst/>
            <a:cxnLst/>
            <a:rect l="l" t="t" r="r" b="b"/>
            <a:pathLst>
              <a:path w="2512658" h="2811366">
                <a:moveTo>
                  <a:pt x="0" y="0"/>
                </a:moveTo>
                <a:lnTo>
                  <a:pt x="2512659" y="0"/>
                </a:lnTo>
                <a:lnTo>
                  <a:pt x="2512659" y="2811366"/>
                </a:lnTo>
                <a:lnTo>
                  <a:pt x="0" y="28113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3641263" y="3627075"/>
            <a:ext cx="755214" cy="5478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24"/>
              </a:lnSpc>
              <a:spcBef>
                <a:spcPct val="0"/>
              </a:spcBef>
            </a:pPr>
            <a:r>
              <a:rPr lang="en-US" sz="4182" b="1" spc="41">
                <a:solidFill>
                  <a:srgbClr val="FFC700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X 2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9463860" y="-1420363"/>
            <a:ext cx="16604249" cy="12899125"/>
          </a:xfrm>
          <a:custGeom>
            <a:avLst/>
            <a:gdLst/>
            <a:ahLst/>
            <a:cxnLst/>
            <a:rect l="l" t="t" r="r" b="b"/>
            <a:pathLst>
              <a:path w="16604249" h="12899125">
                <a:moveTo>
                  <a:pt x="0" y="0"/>
                </a:moveTo>
                <a:lnTo>
                  <a:pt x="16604248" y="0"/>
                </a:lnTo>
                <a:lnTo>
                  <a:pt x="16604248" y="12899126"/>
                </a:lnTo>
                <a:lnTo>
                  <a:pt x="0" y="128991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9999"/>
            </a:blip>
            <a:stretch>
              <a:fillRect r="-18378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802547" y="4653855"/>
            <a:ext cx="6167305" cy="3530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71"/>
              </a:lnSpc>
            </a:pPr>
            <a:r>
              <a:rPr lang="en-US" sz="7247" b="1" spc="72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WHEELCHAIR</a:t>
            </a:r>
          </a:p>
          <a:p>
            <a:pPr algn="ctr">
              <a:lnSpc>
                <a:spcPts val="7971"/>
              </a:lnSpc>
            </a:pPr>
            <a:r>
              <a:rPr lang="en-US" sz="7247" b="1" spc="72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SEATING</a:t>
            </a:r>
          </a:p>
          <a:p>
            <a:pPr algn="ctr">
              <a:lnSpc>
                <a:spcPts val="5124"/>
              </a:lnSpc>
            </a:pPr>
            <a:endParaRPr lang="en-US" sz="7247" b="1" spc="72">
              <a:solidFill>
                <a:srgbClr val="32006E"/>
              </a:solidFill>
              <a:latin typeface="Encode Sans Condensed Ultra-Bold"/>
              <a:ea typeface="Encode Sans Condensed Ultra-Bold"/>
              <a:cs typeface="Encode Sans Condensed Ultra-Bold"/>
              <a:sym typeface="Encode Sans Condensed Ultra-Bold"/>
            </a:endParaRPr>
          </a:p>
          <a:p>
            <a:pPr algn="ctr">
              <a:lnSpc>
                <a:spcPts val="3416"/>
              </a:lnSpc>
            </a:pPr>
            <a:r>
              <a:rPr lang="en-US" sz="3105" b="1" spc="31">
                <a:solidFill>
                  <a:srgbClr val="5A5A5A"/>
                </a:solidFill>
                <a:latin typeface="Encode Sans Condensed Semi-Bold"/>
                <a:ea typeface="Encode Sans Condensed Semi-Bold"/>
                <a:cs typeface="Encode Sans Condensed Semi-Bold"/>
                <a:sym typeface="Encode Sans Condensed Semi-Bold"/>
              </a:rPr>
              <a:t>Maximum Capacity:</a:t>
            </a:r>
          </a:p>
          <a:p>
            <a:pPr algn="ctr">
              <a:lnSpc>
                <a:spcPts val="3416"/>
              </a:lnSpc>
            </a:pPr>
            <a:r>
              <a:rPr lang="en-US" sz="3105" b="1" spc="31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2 guests</a:t>
            </a:r>
          </a:p>
        </p:txBody>
      </p:sp>
      <p:sp>
        <p:nvSpPr>
          <p:cNvPr id="4" name="Freeform 4"/>
          <p:cNvSpPr/>
          <p:nvPr/>
        </p:nvSpPr>
        <p:spPr>
          <a:xfrm>
            <a:off x="2966448" y="547275"/>
            <a:ext cx="2512658" cy="2811366"/>
          </a:xfrm>
          <a:custGeom>
            <a:avLst/>
            <a:gdLst/>
            <a:ahLst/>
            <a:cxnLst/>
            <a:rect l="l" t="t" r="r" b="b"/>
            <a:pathLst>
              <a:path w="2512658" h="2811366">
                <a:moveTo>
                  <a:pt x="0" y="0"/>
                </a:moveTo>
                <a:lnTo>
                  <a:pt x="2512658" y="0"/>
                </a:lnTo>
                <a:lnTo>
                  <a:pt x="2512658" y="2811366"/>
                </a:lnTo>
                <a:lnTo>
                  <a:pt x="0" y="28113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3586265" y="3627075"/>
            <a:ext cx="755214" cy="5478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24"/>
              </a:lnSpc>
              <a:spcBef>
                <a:spcPct val="0"/>
              </a:spcBef>
            </a:pPr>
            <a:r>
              <a:rPr lang="en-US" sz="4182" b="1" spc="41">
                <a:solidFill>
                  <a:srgbClr val="5A5A5A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X 2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51511" y="0"/>
            <a:ext cx="8158290" cy="6251964"/>
            <a:chOff x="0" y="0"/>
            <a:chExt cx="3244807" cy="248660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244807" cy="2486601"/>
            </a:xfrm>
            <a:custGeom>
              <a:avLst/>
              <a:gdLst/>
              <a:ahLst/>
              <a:cxnLst/>
              <a:rect l="l" t="t" r="r" b="b"/>
              <a:pathLst>
                <a:path w="3244807" h="2486601">
                  <a:moveTo>
                    <a:pt x="0" y="0"/>
                  </a:moveTo>
                  <a:lnTo>
                    <a:pt x="3244807" y="0"/>
                  </a:lnTo>
                  <a:lnTo>
                    <a:pt x="3244807" y="2486601"/>
                  </a:lnTo>
                  <a:lnTo>
                    <a:pt x="0" y="2486601"/>
                  </a:lnTo>
                  <a:close/>
                </a:path>
              </a:pathLst>
            </a:custGeom>
            <a:solidFill>
              <a:srgbClr val="32006E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244807" cy="2524701"/>
            </a:xfrm>
            <a:prstGeom prst="rect">
              <a:avLst/>
            </a:prstGeom>
          </p:spPr>
          <p:txBody>
            <a:bodyPr lIns="34404" tIns="34404" rIns="34404" bIns="34404" rtlCol="0" anchor="ctr"/>
            <a:lstStyle/>
            <a:p>
              <a:pPr algn="ctr">
                <a:lnSpc>
                  <a:spcPts val="1801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412644" y="0"/>
            <a:ext cx="10226628" cy="6251964"/>
          </a:xfrm>
          <a:custGeom>
            <a:avLst/>
            <a:gdLst/>
            <a:ahLst/>
            <a:cxnLst/>
            <a:rect l="l" t="t" r="r" b="b"/>
            <a:pathLst>
              <a:path w="10226628" h="6251964">
                <a:moveTo>
                  <a:pt x="0" y="0"/>
                </a:moveTo>
                <a:lnTo>
                  <a:pt x="10226628" y="0"/>
                </a:lnTo>
                <a:lnTo>
                  <a:pt x="10226628" y="6251964"/>
                </a:lnTo>
                <a:lnTo>
                  <a:pt x="0" y="62519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7000"/>
            </a:blip>
            <a:stretch>
              <a:fillRect t="-5276" b="-2185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2060521" y="777240"/>
            <a:ext cx="3651359" cy="2529396"/>
          </a:xfrm>
          <a:custGeom>
            <a:avLst/>
            <a:gdLst/>
            <a:ahLst/>
            <a:cxnLst/>
            <a:rect l="l" t="t" r="r" b="b"/>
            <a:pathLst>
              <a:path w="3651359" h="2529396">
                <a:moveTo>
                  <a:pt x="0" y="0"/>
                </a:moveTo>
                <a:lnTo>
                  <a:pt x="3651358" y="0"/>
                </a:lnTo>
                <a:lnTo>
                  <a:pt x="3651358" y="2529396"/>
                </a:lnTo>
                <a:lnTo>
                  <a:pt x="0" y="252939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105827" y="3807359"/>
            <a:ext cx="5560746" cy="1760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74"/>
              </a:lnSpc>
            </a:pPr>
            <a:r>
              <a:rPr lang="en-US" sz="7585" b="1" spc="75">
                <a:solidFill>
                  <a:srgbClr val="FFFFFF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TASSEL PROTOCOL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90524" y="6638372"/>
            <a:ext cx="5950099" cy="3127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05"/>
              </a:lnSpc>
            </a:pPr>
            <a:r>
              <a:rPr lang="en-US" sz="4876" b="1" spc="48">
                <a:solidFill>
                  <a:srgbClr val="32006E"/>
                </a:solidFill>
                <a:latin typeface="Encode Sans Condensed Semi-Bold"/>
                <a:ea typeface="Encode Sans Condensed Semi-Bold"/>
                <a:cs typeface="Encode Sans Condensed Semi-Bold"/>
                <a:sym typeface="Encode Sans Condensed Semi-Bold"/>
              </a:rPr>
              <a:t>Undergraduate:</a:t>
            </a:r>
          </a:p>
          <a:p>
            <a:pPr algn="l">
              <a:lnSpc>
                <a:spcPts val="3803"/>
              </a:lnSpc>
            </a:pPr>
            <a:r>
              <a:rPr lang="en-US" sz="3250" spc="32">
                <a:solidFill>
                  <a:srgbClr val="32006E"/>
                </a:solidFill>
                <a:latin typeface="Encode Sans Condensed"/>
                <a:ea typeface="Encode Sans Condensed"/>
                <a:cs typeface="Encode Sans Condensed"/>
                <a:sym typeface="Encode Sans Condensed"/>
              </a:rPr>
              <a:t>Right, then move left cross stage</a:t>
            </a:r>
          </a:p>
          <a:p>
            <a:pPr algn="l">
              <a:lnSpc>
                <a:spcPts val="5705"/>
              </a:lnSpc>
            </a:pPr>
            <a:endParaRPr lang="en-US" sz="3250" spc="32">
              <a:solidFill>
                <a:srgbClr val="32006E"/>
              </a:solidFill>
              <a:latin typeface="Encode Sans Condensed"/>
              <a:ea typeface="Encode Sans Condensed"/>
              <a:cs typeface="Encode Sans Condensed"/>
              <a:sym typeface="Encode Sans Condensed"/>
            </a:endParaRPr>
          </a:p>
          <a:p>
            <a:pPr algn="l">
              <a:lnSpc>
                <a:spcPts val="5705"/>
              </a:lnSpc>
            </a:pPr>
            <a:r>
              <a:rPr lang="en-US" sz="4876" b="1" spc="48">
                <a:solidFill>
                  <a:srgbClr val="32006E"/>
                </a:solidFill>
                <a:latin typeface="Encode Sans Condensed Semi-Bold"/>
                <a:ea typeface="Encode Sans Condensed Semi-Bold"/>
                <a:cs typeface="Encode Sans Condensed Semi-Bold"/>
                <a:sym typeface="Encode Sans Condensed Semi-Bold"/>
              </a:rPr>
              <a:t>Graduate:</a:t>
            </a:r>
          </a:p>
          <a:p>
            <a:pPr algn="l">
              <a:lnSpc>
                <a:spcPts val="3803"/>
              </a:lnSpc>
            </a:pPr>
            <a:r>
              <a:rPr lang="en-US" sz="3250" spc="32">
                <a:solidFill>
                  <a:srgbClr val="32006E"/>
                </a:solidFill>
                <a:latin typeface="Encode Sans Condensed"/>
                <a:ea typeface="Encode Sans Condensed"/>
                <a:cs typeface="Encode Sans Condensed"/>
                <a:sym typeface="Encode Sans Condensed"/>
              </a:rPr>
              <a:t>Stay left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911039" y="8607248"/>
            <a:ext cx="5950322" cy="0"/>
          </a:xfrm>
          <a:prstGeom prst="line">
            <a:avLst/>
          </a:prstGeom>
          <a:ln w="314325" cap="flat">
            <a:solidFill>
              <a:srgbClr val="737373"/>
            </a:solidFill>
            <a:prstDash val="solid"/>
            <a:headEnd type="arrow" w="med" len="sm"/>
            <a:tailEnd type="none" w="sm" len="sm"/>
          </a:ln>
        </p:spPr>
      </p:sp>
      <p:sp>
        <p:nvSpPr>
          <p:cNvPr id="3" name="TextBox 3"/>
          <p:cNvSpPr txBox="1"/>
          <p:nvPr/>
        </p:nvSpPr>
        <p:spPr>
          <a:xfrm>
            <a:off x="1004110" y="5018298"/>
            <a:ext cx="5764181" cy="24848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3"/>
              </a:lnSpc>
            </a:pPr>
            <a:r>
              <a:rPr lang="en-US" sz="8327" b="1" spc="66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MEN’S</a:t>
            </a:r>
          </a:p>
          <a:p>
            <a:pPr algn="ctr">
              <a:lnSpc>
                <a:spcPts val="9743"/>
              </a:lnSpc>
              <a:spcBef>
                <a:spcPct val="0"/>
              </a:spcBef>
            </a:pPr>
            <a:r>
              <a:rPr lang="en-US" sz="8327" b="1" spc="66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RESTROOM</a:t>
            </a:r>
          </a:p>
        </p:txBody>
      </p:sp>
      <p:sp>
        <p:nvSpPr>
          <p:cNvPr id="4" name="Freeform 4"/>
          <p:cNvSpPr/>
          <p:nvPr/>
        </p:nvSpPr>
        <p:spPr>
          <a:xfrm>
            <a:off x="3115007" y="1016208"/>
            <a:ext cx="1542386" cy="3505422"/>
          </a:xfrm>
          <a:custGeom>
            <a:avLst/>
            <a:gdLst/>
            <a:ahLst/>
            <a:cxnLst/>
            <a:rect l="l" t="t" r="r" b="b"/>
            <a:pathLst>
              <a:path w="1542386" h="3505422">
                <a:moveTo>
                  <a:pt x="0" y="0"/>
                </a:moveTo>
                <a:lnTo>
                  <a:pt x="1542386" y="0"/>
                </a:lnTo>
                <a:lnTo>
                  <a:pt x="1542386" y="3505422"/>
                </a:lnTo>
                <a:lnTo>
                  <a:pt x="0" y="35054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10628" y="8922216"/>
            <a:ext cx="6384532" cy="0"/>
          </a:xfrm>
          <a:prstGeom prst="line">
            <a:avLst/>
          </a:prstGeom>
          <a:ln w="333375" cap="flat">
            <a:solidFill>
              <a:srgbClr val="737373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3" name="TextBox 3"/>
          <p:cNvSpPr txBox="1"/>
          <p:nvPr/>
        </p:nvSpPr>
        <p:spPr>
          <a:xfrm>
            <a:off x="710490" y="5079507"/>
            <a:ext cx="6184807" cy="2658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54"/>
              </a:lnSpc>
            </a:pPr>
            <a:r>
              <a:rPr lang="en-US" sz="8935" b="1" spc="71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MEN’S</a:t>
            </a:r>
          </a:p>
          <a:p>
            <a:pPr algn="ctr">
              <a:lnSpc>
                <a:spcPts val="10454"/>
              </a:lnSpc>
              <a:spcBef>
                <a:spcPct val="0"/>
              </a:spcBef>
            </a:pPr>
            <a:r>
              <a:rPr lang="en-US" sz="8935" b="1" spc="71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RESTROOM</a:t>
            </a:r>
          </a:p>
        </p:txBody>
      </p:sp>
      <p:sp>
        <p:nvSpPr>
          <p:cNvPr id="4" name="Freeform 4"/>
          <p:cNvSpPr/>
          <p:nvPr/>
        </p:nvSpPr>
        <p:spPr>
          <a:xfrm>
            <a:off x="2975425" y="777240"/>
            <a:ext cx="1654937" cy="3761221"/>
          </a:xfrm>
          <a:custGeom>
            <a:avLst/>
            <a:gdLst/>
            <a:ahLst/>
            <a:cxnLst/>
            <a:rect l="l" t="t" r="r" b="b"/>
            <a:pathLst>
              <a:path w="1654937" h="3761221">
                <a:moveTo>
                  <a:pt x="0" y="0"/>
                </a:moveTo>
                <a:lnTo>
                  <a:pt x="1654938" y="0"/>
                </a:lnTo>
                <a:lnTo>
                  <a:pt x="1654938" y="3761221"/>
                </a:lnTo>
                <a:lnTo>
                  <a:pt x="0" y="376122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48097" y="4442140"/>
            <a:ext cx="5276206" cy="2272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18"/>
              </a:lnSpc>
            </a:pPr>
            <a:r>
              <a:rPr lang="en-US" sz="7622" b="1" spc="60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MEN’S</a:t>
            </a:r>
          </a:p>
          <a:p>
            <a:pPr algn="ctr">
              <a:lnSpc>
                <a:spcPts val="8918"/>
              </a:lnSpc>
              <a:spcBef>
                <a:spcPct val="0"/>
              </a:spcBef>
            </a:pPr>
            <a:r>
              <a:rPr lang="en-US" sz="7622" b="1" spc="60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RESTROOM</a:t>
            </a:r>
          </a:p>
        </p:txBody>
      </p:sp>
      <p:sp>
        <p:nvSpPr>
          <p:cNvPr id="3" name="Freeform 3"/>
          <p:cNvSpPr/>
          <p:nvPr/>
        </p:nvSpPr>
        <p:spPr>
          <a:xfrm>
            <a:off x="3180294" y="777240"/>
            <a:ext cx="1411813" cy="3208666"/>
          </a:xfrm>
          <a:custGeom>
            <a:avLst/>
            <a:gdLst/>
            <a:ahLst/>
            <a:cxnLst/>
            <a:rect l="l" t="t" r="r" b="b"/>
            <a:pathLst>
              <a:path w="1411813" h="3208666">
                <a:moveTo>
                  <a:pt x="0" y="0"/>
                </a:moveTo>
                <a:lnTo>
                  <a:pt x="1411812" y="0"/>
                </a:lnTo>
                <a:lnTo>
                  <a:pt x="1411812" y="3208666"/>
                </a:lnTo>
                <a:lnTo>
                  <a:pt x="0" y="32086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AutoShape 4"/>
          <p:cNvSpPr/>
          <p:nvPr/>
        </p:nvSpPr>
        <p:spPr>
          <a:xfrm>
            <a:off x="3886200" y="7162759"/>
            <a:ext cx="0" cy="2118401"/>
          </a:xfrm>
          <a:prstGeom prst="line">
            <a:avLst/>
          </a:prstGeom>
          <a:ln w="276225" cap="flat">
            <a:solidFill>
              <a:srgbClr val="737373"/>
            </a:solidFill>
            <a:prstDash val="solid"/>
            <a:headEnd type="none" w="sm" len="sm"/>
            <a:tailEnd type="arrow" w="med" len="sm"/>
          </a:ln>
        </p:spPr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48097" y="4442140"/>
            <a:ext cx="5276206" cy="2272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18"/>
              </a:lnSpc>
            </a:pPr>
            <a:r>
              <a:rPr lang="en-US" sz="7622" b="1" spc="60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MEN’S</a:t>
            </a:r>
          </a:p>
          <a:p>
            <a:pPr algn="ctr">
              <a:lnSpc>
                <a:spcPts val="8918"/>
              </a:lnSpc>
              <a:spcBef>
                <a:spcPct val="0"/>
              </a:spcBef>
            </a:pPr>
            <a:r>
              <a:rPr lang="en-US" sz="7622" b="1" spc="60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RESTROOM</a:t>
            </a:r>
          </a:p>
        </p:txBody>
      </p:sp>
      <p:sp>
        <p:nvSpPr>
          <p:cNvPr id="3" name="Freeform 3"/>
          <p:cNvSpPr/>
          <p:nvPr/>
        </p:nvSpPr>
        <p:spPr>
          <a:xfrm>
            <a:off x="3180294" y="777240"/>
            <a:ext cx="1411813" cy="3208666"/>
          </a:xfrm>
          <a:custGeom>
            <a:avLst/>
            <a:gdLst/>
            <a:ahLst/>
            <a:cxnLst/>
            <a:rect l="l" t="t" r="r" b="b"/>
            <a:pathLst>
              <a:path w="1411813" h="3208666">
                <a:moveTo>
                  <a:pt x="0" y="0"/>
                </a:moveTo>
                <a:lnTo>
                  <a:pt x="1411812" y="0"/>
                </a:lnTo>
                <a:lnTo>
                  <a:pt x="1411812" y="3208666"/>
                </a:lnTo>
                <a:lnTo>
                  <a:pt x="0" y="32086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AutoShape 4"/>
          <p:cNvSpPr/>
          <p:nvPr/>
        </p:nvSpPr>
        <p:spPr>
          <a:xfrm>
            <a:off x="3886200" y="7162759"/>
            <a:ext cx="0" cy="2118401"/>
          </a:xfrm>
          <a:prstGeom prst="line">
            <a:avLst/>
          </a:prstGeom>
          <a:ln w="285750" cap="flat">
            <a:solidFill>
              <a:srgbClr val="737373"/>
            </a:solidFill>
            <a:prstDash val="solid"/>
            <a:headEnd type="arrow" w="med" len="sm"/>
            <a:tailEnd type="none" w="sm" len="sm"/>
          </a:ln>
        </p:spPr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92238" y="4392709"/>
            <a:ext cx="5187925" cy="22250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69"/>
              </a:lnSpc>
            </a:pPr>
            <a:r>
              <a:rPr lang="en-US" sz="7495" b="1" spc="59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MEN’S</a:t>
            </a:r>
          </a:p>
          <a:p>
            <a:pPr algn="ctr">
              <a:lnSpc>
                <a:spcPts val="8769"/>
              </a:lnSpc>
              <a:spcBef>
                <a:spcPct val="0"/>
              </a:spcBef>
            </a:pPr>
            <a:r>
              <a:rPr lang="en-US" sz="7495" b="1" spc="59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RESTROOM</a:t>
            </a:r>
          </a:p>
        </p:txBody>
      </p:sp>
      <p:sp>
        <p:nvSpPr>
          <p:cNvPr id="3" name="Freeform 3"/>
          <p:cNvSpPr/>
          <p:nvPr/>
        </p:nvSpPr>
        <p:spPr>
          <a:xfrm>
            <a:off x="3192105" y="777240"/>
            <a:ext cx="1388191" cy="3154978"/>
          </a:xfrm>
          <a:custGeom>
            <a:avLst/>
            <a:gdLst/>
            <a:ahLst/>
            <a:cxnLst/>
            <a:rect l="l" t="t" r="r" b="b"/>
            <a:pathLst>
              <a:path w="1388191" h="3154978">
                <a:moveTo>
                  <a:pt x="0" y="0"/>
                </a:moveTo>
                <a:lnTo>
                  <a:pt x="1388190" y="0"/>
                </a:lnTo>
                <a:lnTo>
                  <a:pt x="1388190" y="3154978"/>
                </a:lnTo>
                <a:lnTo>
                  <a:pt x="0" y="31549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AutoShape 4"/>
          <p:cNvSpPr/>
          <p:nvPr/>
        </p:nvSpPr>
        <p:spPr>
          <a:xfrm>
            <a:off x="3886200" y="6871245"/>
            <a:ext cx="0" cy="1202247"/>
          </a:xfrm>
          <a:prstGeom prst="line">
            <a:avLst/>
          </a:prstGeom>
          <a:ln w="276225" cap="flat">
            <a:solidFill>
              <a:srgbClr val="737373"/>
            </a:solidFill>
            <a:prstDash val="solid"/>
            <a:headEnd type="arrow" w="med" len="sm"/>
            <a:tailEnd type="none" w="sm" len="sm"/>
          </a:ln>
        </p:spPr>
      </p:sp>
      <p:sp>
        <p:nvSpPr>
          <p:cNvPr id="5" name="TextBox 5"/>
          <p:cNvSpPr txBox="1"/>
          <p:nvPr/>
        </p:nvSpPr>
        <p:spPr>
          <a:xfrm>
            <a:off x="1288599" y="8327026"/>
            <a:ext cx="5195201" cy="9541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12"/>
              </a:lnSpc>
              <a:spcBef>
                <a:spcPct val="0"/>
              </a:spcBef>
            </a:pPr>
            <a:r>
              <a:rPr lang="en-US" sz="3173" b="1" spc="25">
                <a:solidFill>
                  <a:srgbClr val="32006E"/>
                </a:solidFill>
                <a:latin typeface="Encode Sans Condensed Bold"/>
                <a:ea typeface="Encode Sans Condensed Bold"/>
                <a:cs typeface="Encode Sans Condensed Bold"/>
                <a:sym typeface="Encode Sans Condensed Bold"/>
              </a:rPr>
              <a:t>Additional restrooms are available on other floors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92238" y="4392709"/>
            <a:ext cx="5187925" cy="22250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69"/>
              </a:lnSpc>
            </a:pPr>
            <a:r>
              <a:rPr lang="en-US" sz="7495" b="1" spc="59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MEN’S</a:t>
            </a:r>
          </a:p>
          <a:p>
            <a:pPr algn="ctr">
              <a:lnSpc>
                <a:spcPts val="8769"/>
              </a:lnSpc>
              <a:spcBef>
                <a:spcPct val="0"/>
              </a:spcBef>
            </a:pPr>
            <a:r>
              <a:rPr lang="en-US" sz="7495" b="1" spc="59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RESTROOM</a:t>
            </a:r>
          </a:p>
        </p:txBody>
      </p:sp>
      <p:sp>
        <p:nvSpPr>
          <p:cNvPr id="3" name="Freeform 3"/>
          <p:cNvSpPr/>
          <p:nvPr/>
        </p:nvSpPr>
        <p:spPr>
          <a:xfrm>
            <a:off x="3192105" y="777240"/>
            <a:ext cx="1388191" cy="3154978"/>
          </a:xfrm>
          <a:custGeom>
            <a:avLst/>
            <a:gdLst/>
            <a:ahLst/>
            <a:cxnLst/>
            <a:rect l="l" t="t" r="r" b="b"/>
            <a:pathLst>
              <a:path w="1388191" h="3154978">
                <a:moveTo>
                  <a:pt x="0" y="0"/>
                </a:moveTo>
                <a:lnTo>
                  <a:pt x="1388190" y="0"/>
                </a:lnTo>
                <a:lnTo>
                  <a:pt x="1388190" y="3154978"/>
                </a:lnTo>
                <a:lnTo>
                  <a:pt x="0" y="31549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AutoShape 4"/>
          <p:cNvSpPr/>
          <p:nvPr/>
        </p:nvSpPr>
        <p:spPr>
          <a:xfrm>
            <a:off x="3886200" y="6871245"/>
            <a:ext cx="0" cy="1202247"/>
          </a:xfrm>
          <a:prstGeom prst="line">
            <a:avLst/>
          </a:prstGeom>
          <a:ln w="276225" cap="flat">
            <a:solidFill>
              <a:srgbClr val="737373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5" name="TextBox 5"/>
          <p:cNvSpPr txBox="1"/>
          <p:nvPr/>
        </p:nvSpPr>
        <p:spPr>
          <a:xfrm>
            <a:off x="1288599" y="8327026"/>
            <a:ext cx="5195201" cy="9541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12"/>
              </a:lnSpc>
              <a:spcBef>
                <a:spcPct val="0"/>
              </a:spcBef>
            </a:pPr>
            <a:r>
              <a:rPr lang="en-US" sz="3173" b="1" spc="25">
                <a:solidFill>
                  <a:srgbClr val="32006E"/>
                </a:solidFill>
                <a:latin typeface="Encode Sans Condensed Bold"/>
                <a:ea typeface="Encode Sans Condensed Bold"/>
                <a:cs typeface="Encode Sans Condensed Bold"/>
                <a:sym typeface="Encode Sans Condensed Bold"/>
              </a:rPr>
              <a:t>Additional restrooms are available on other floors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92238" y="4392709"/>
            <a:ext cx="5187925" cy="22250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69"/>
              </a:lnSpc>
            </a:pPr>
            <a:r>
              <a:rPr lang="en-US" sz="7495" b="1" spc="59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MEN’S</a:t>
            </a:r>
          </a:p>
          <a:p>
            <a:pPr algn="ctr">
              <a:lnSpc>
                <a:spcPts val="8769"/>
              </a:lnSpc>
              <a:spcBef>
                <a:spcPct val="0"/>
              </a:spcBef>
            </a:pPr>
            <a:r>
              <a:rPr lang="en-US" sz="7495" b="1" spc="59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RESTROOM</a:t>
            </a:r>
          </a:p>
        </p:txBody>
      </p:sp>
      <p:sp>
        <p:nvSpPr>
          <p:cNvPr id="3" name="Freeform 3"/>
          <p:cNvSpPr/>
          <p:nvPr/>
        </p:nvSpPr>
        <p:spPr>
          <a:xfrm>
            <a:off x="3192105" y="777240"/>
            <a:ext cx="1388191" cy="3154978"/>
          </a:xfrm>
          <a:custGeom>
            <a:avLst/>
            <a:gdLst/>
            <a:ahLst/>
            <a:cxnLst/>
            <a:rect l="l" t="t" r="r" b="b"/>
            <a:pathLst>
              <a:path w="1388191" h="3154978">
                <a:moveTo>
                  <a:pt x="0" y="0"/>
                </a:moveTo>
                <a:lnTo>
                  <a:pt x="1388190" y="0"/>
                </a:lnTo>
                <a:lnTo>
                  <a:pt x="1388190" y="3154978"/>
                </a:lnTo>
                <a:lnTo>
                  <a:pt x="0" y="31549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AutoShape 4"/>
          <p:cNvSpPr/>
          <p:nvPr/>
        </p:nvSpPr>
        <p:spPr>
          <a:xfrm>
            <a:off x="2940254" y="6871245"/>
            <a:ext cx="0" cy="1202247"/>
          </a:xfrm>
          <a:prstGeom prst="line">
            <a:avLst/>
          </a:prstGeom>
          <a:ln w="276225" cap="flat">
            <a:solidFill>
              <a:srgbClr val="737373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5" name="TextBox 5"/>
          <p:cNvSpPr txBox="1"/>
          <p:nvPr/>
        </p:nvSpPr>
        <p:spPr>
          <a:xfrm>
            <a:off x="1288599" y="8327026"/>
            <a:ext cx="5195201" cy="9541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12"/>
              </a:lnSpc>
              <a:spcBef>
                <a:spcPct val="0"/>
              </a:spcBef>
            </a:pPr>
            <a:r>
              <a:rPr lang="en-US" sz="3173" b="1" spc="25">
                <a:solidFill>
                  <a:srgbClr val="32006E"/>
                </a:solidFill>
                <a:latin typeface="Encode Sans Condensed Bold"/>
                <a:ea typeface="Encode Sans Condensed Bold"/>
                <a:cs typeface="Encode Sans Condensed Bold"/>
                <a:sym typeface="Encode Sans Condensed Bold"/>
              </a:rPr>
              <a:t>Additional restrooms are available on other floors</a:t>
            </a:r>
          </a:p>
        </p:txBody>
      </p:sp>
      <p:sp>
        <p:nvSpPr>
          <p:cNvPr id="6" name="AutoShape 6"/>
          <p:cNvSpPr/>
          <p:nvPr/>
        </p:nvSpPr>
        <p:spPr>
          <a:xfrm>
            <a:off x="4720105" y="6871245"/>
            <a:ext cx="0" cy="1202247"/>
          </a:xfrm>
          <a:prstGeom prst="line">
            <a:avLst/>
          </a:prstGeom>
          <a:ln w="276225" cap="flat">
            <a:solidFill>
              <a:srgbClr val="737373"/>
            </a:solidFill>
            <a:prstDash val="solid"/>
            <a:headEnd type="arrow" w="med" len="sm"/>
            <a:tailEnd type="none" w="sm" len="sm"/>
          </a:ln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00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5520887" y="-183829"/>
            <a:ext cx="14476176" cy="10426438"/>
          </a:xfrm>
          <a:custGeom>
            <a:avLst/>
            <a:gdLst/>
            <a:ahLst/>
            <a:cxnLst/>
            <a:rect l="l" t="t" r="r" b="b"/>
            <a:pathLst>
              <a:path w="14476176" h="10426438">
                <a:moveTo>
                  <a:pt x="0" y="0"/>
                </a:moveTo>
                <a:lnTo>
                  <a:pt x="14476176" y="0"/>
                </a:lnTo>
                <a:lnTo>
                  <a:pt x="14476176" y="10426438"/>
                </a:lnTo>
                <a:lnTo>
                  <a:pt x="0" y="1042643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7000"/>
            </a:blip>
            <a:stretch>
              <a:fillRect l="-7612" r="-2020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87432" y="1675114"/>
            <a:ext cx="5881634" cy="7009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60"/>
              </a:lnSpc>
            </a:pPr>
            <a:r>
              <a:rPr lang="en-US" sz="3509" b="1" spc="154">
                <a:solidFill>
                  <a:srgbClr val="FFC700"/>
                </a:solidFill>
                <a:latin typeface="Encode Sans Condensed Semi-Bold"/>
                <a:ea typeface="Encode Sans Condensed Semi-Bold"/>
                <a:cs typeface="Encode Sans Condensed Semi-Bold"/>
                <a:sym typeface="Encode Sans Condensed Semi-Bold"/>
              </a:rPr>
              <a:t>NOTE TO GUEST</a:t>
            </a:r>
          </a:p>
          <a:p>
            <a:pPr algn="l">
              <a:lnSpc>
                <a:spcPts val="3860"/>
              </a:lnSpc>
            </a:pPr>
            <a:endParaRPr lang="en-US" sz="3509" b="1" spc="154">
              <a:solidFill>
                <a:srgbClr val="FFC700"/>
              </a:solidFill>
              <a:latin typeface="Encode Sans Condensed Semi-Bold"/>
              <a:ea typeface="Encode Sans Condensed Semi-Bold"/>
              <a:cs typeface="Encode Sans Condensed Semi-Bold"/>
              <a:sym typeface="Encode Sans Condensed Semi-Bold"/>
            </a:endParaRPr>
          </a:p>
          <a:p>
            <a:pPr algn="l">
              <a:lnSpc>
                <a:spcPts val="5940"/>
              </a:lnSpc>
            </a:pPr>
            <a:r>
              <a:rPr lang="en-US" sz="5400" b="1" spc="237">
                <a:solidFill>
                  <a:srgbClr val="FFFFFF"/>
                </a:solidFill>
                <a:latin typeface="Encode Sans Condensed Semi-Bold"/>
                <a:ea typeface="Encode Sans Condensed Semi-Bold"/>
                <a:cs typeface="Encode Sans Condensed Semi-Bold"/>
                <a:sym typeface="Encode Sans Condensed Semi-Bold"/>
              </a:rPr>
              <a:t>DURING  STUDENT PROCESSIONAL PLEASE STAND </a:t>
            </a:r>
          </a:p>
          <a:p>
            <a:pPr algn="l">
              <a:lnSpc>
                <a:spcPts val="5940"/>
              </a:lnSpc>
            </a:pPr>
            <a:r>
              <a:rPr lang="en-US" sz="5400" b="1" spc="237">
                <a:solidFill>
                  <a:srgbClr val="FFFFFF"/>
                </a:solidFill>
                <a:latin typeface="Encode Sans Condensed Semi-Bold"/>
                <a:ea typeface="Encode Sans Condensed Semi-Bold"/>
                <a:cs typeface="Encode Sans Condensed Semi-Bold"/>
                <a:sym typeface="Encode Sans Condensed Semi-Bold"/>
              </a:rPr>
              <a:t>&amp;  MOVE TO </a:t>
            </a:r>
          </a:p>
          <a:p>
            <a:pPr algn="l">
              <a:lnSpc>
                <a:spcPts val="5940"/>
              </a:lnSpc>
            </a:pPr>
            <a:r>
              <a:rPr lang="en-US" sz="5400" b="1" spc="237">
                <a:solidFill>
                  <a:srgbClr val="FFFFFF"/>
                </a:solidFill>
                <a:latin typeface="Encode Sans Condensed Semi-Bold"/>
                <a:ea typeface="Encode Sans Condensed Semi-Bold"/>
                <a:cs typeface="Encode Sans Condensed Semi-Bold"/>
                <a:sym typeface="Encode Sans Condensed Semi-Bold"/>
              </a:rPr>
              <a:t>BACK WALL </a:t>
            </a:r>
          </a:p>
          <a:p>
            <a:pPr algn="l">
              <a:lnSpc>
                <a:spcPts val="5940"/>
              </a:lnSpc>
            </a:pPr>
            <a:r>
              <a:rPr lang="en-US" sz="5400" b="1" spc="237">
                <a:solidFill>
                  <a:srgbClr val="FFFFFF"/>
                </a:solidFill>
                <a:latin typeface="Encode Sans Condensed Semi-Bold"/>
                <a:ea typeface="Encode Sans Condensed Semi-Bold"/>
                <a:cs typeface="Encode Sans Condensed Semi-Bold"/>
                <a:sym typeface="Encode Sans Condensed Semi-Bold"/>
              </a:rPr>
              <a:t>SO GRADUATES CAN PASS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77240" y="8979678"/>
            <a:ext cx="6216929" cy="0"/>
          </a:xfrm>
          <a:prstGeom prst="line">
            <a:avLst/>
          </a:prstGeom>
          <a:ln w="323850" cap="flat">
            <a:solidFill>
              <a:srgbClr val="737373"/>
            </a:solidFill>
            <a:prstDash val="solid"/>
            <a:headEnd type="arrow" w="med" len="sm"/>
            <a:tailEnd type="none" w="sm" len="sm"/>
          </a:ln>
        </p:spPr>
      </p:sp>
      <p:sp>
        <p:nvSpPr>
          <p:cNvPr id="3" name="TextBox 3"/>
          <p:cNvSpPr txBox="1"/>
          <p:nvPr/>
        </p:nvSpPr>
        <p:spPr>
          <a:xfrm>
            <a:off x="874481" y="5238596"/>
            <a:ext cx="6022448" cy="25875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180"/>
              </a:lnSpc>
            </a:pPr>
            <a:r>
              <a:rPr lang="en-US" sz="8700" b="1" spc="69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WOMEN’S</a:t>
            </a:r>
          </a:p>
          <a:p>
            <a:pPr algn="ctr">
              <a:lnSpc>
                <a:spcPts val="10180"/>
              </a:lnSpc>
              <a:spcBef>
                <a:spcPct val="0"/>
              </a:spcBef>
            </a:pPr>
            <a:r>
              <a:rPr lang="en-US" sz="8700" b="1" spc="69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RESTROOM</a:t>
            </a:r>
          </a:p>
        </p:txBody>
      </p:sp>
      <p:sp>
        <p:nvSpPr>
          <p:cNvPr id="4" name="Freeform 4"/>
          <p:cNvSpPr/>
          <p:nvPr/>
        </p:nvSpPr>
        <p:spPr>
          <a:xfrm>
            <a:off x="3049732" y="916797"/>
            <a:ext cx="1671944" cy="3784236"/>
          </a:xfrm>
          <a:custGeom>
            <a:avLst/>
            <a:gdLst/>
            <a:ahLst/>
            <a:cxnLst/>
            <a:rect l="l" t="t" r="r" b="b"/>
            <a:pathLst>
              <a:path w="1671944" h="3784236">
                <a:moveTo>
                  <a:pt x="0" y="0"/>
                </a:moveTo>
                <a:lnTo>
                  <a:pt x="1671945" y="0"/>
                </a:lnTo>
                <a:lnTo>
                  <a:pt x="1671945" y="3784236"/>
                </a:lnTo>
                <a:lnTo>
                  <a:pt x="0" y="378423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77240" y="8733069"/>
            <a:ext cx="6134386" cy="0"/>
          </a:xfrm>
          <a:prstGeom prst="line">
            <a:avLst/>
          </a:prstGeom>
          <a:ln w="323850" cap="flat">
            <a:solidFill>
              <a:srgbClr val="737373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3" name="Freeform 3"/>
          <p:cNvSpPr/>
          <p:nvPr/>
        </p:nvSpPr>
        <p:spPr>
          <a:xfrm>
            <a:off x="3019560" y="777240"/>
            <a:ext cx="1649746" cy="3733992"/>
          </a:xfrm>
          <a:custGeom>
            <a:avLst/>
            <a:gdLst/>
            <a:ahLst/>
            <a:cxnLst/>
            <a:rect l="l" t="t" r="r" b="b"/>
            <a:pathLst>
              <a:path w="1649746" h="3733992">
                <a:moveTo>
                  <a:pt x="0" y="0"/>
                </a:moveTo>
                <a:lnTo>
                  <a:pt x="1649746" y="0"/>
                </a:lnTo>
                <a:lnTo>
                  <a:pt x="1649746" y="3733992"/>
                </a:lnTo>
                <a:lnTo>
                  <a:pt x="0" y="37339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873190" y="5032512"/>
            <a:ext cx="5942486" cy="2562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44"/>
              </a:lnSpc>
            </a:pPr>
            <a:r>
              <a:rPr lang="en-US" sz="8585" b="1" spc="68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WOMEN’S</a:t>
            </a:r>
          </a:p>
          <a:p>
            <a:pPr algn="ctr">
              <a:lnSpc>
                <a:spcPts val="10044"/>
              </a:lnSpc>
              <a:spcBef>
                <a:spcPct val="0"/>
              </a:spcBef>
            </a:pPr>
            <a:r>
              <a:rPr lang="en-US" sz="8585" b="1" spc="68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RESTROOM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3886200" y="7191122"/>
            <a:ext cx="0" cy="2090038"/>
          </a:xfrm>
          <a:prstGeom prst="line">
            <a:avLst/>
          </a:prstGeom>
          <a:ln w="276225" cap="flat">
            <a:solidFill>
              <a:srgbClr val="737373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3" name="Freeform 3"/>
          <p:cNvSpPr/>
          <p:nvPr/>
        </p:nvSpPr>
        <p:spPr>
          <a:xfrm>
            <a:off x="3163619" y="777240"/>
            <a:ext cx="1445162" cy="3270944"/>
          </a:xfrm>
          <a:custGeom>
            <a:avLst/>
            <a:gdLst/>
            <a:ahLst/>
            <a:cxnLst/>
            <a:rect l="l" t="t" r="r" b="b"/>
            <a:pathLst>
              <a:path w="1445162" h="3270944">
                <a:moveTo>
                  <a:pt x="0" y="0"/>
                </a:moveTo>
                <a:lnTo>
                  <a:pt x="1445162" y="0"/>
                </a:lnTo>
                <a:lnTo>
                  <a:pt x="1445162" y="3270944"/>
                </a:lnTo>
                <a:lnTo>
                  <a:pt x="0" y="32709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283417" y="4516708"/>
            <a:ext cx="5205565" cy="22326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99"/>
              </a:lnSpc>
            </a:pPr>
            <a:r>
              <a:rPr lang="en-US" sz="7520" b="1" spc="60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WOMEN’S</a:t>
            </a:r>
          </a:p>
          <a:p>
            <a:pPr algn="ctr">
              <a:lnSpc>
                <a:spcPts val="8799"/>
              </a:lnSpc>
              <a:spcBef>
                <a:spcPct val="0"/>
              </a:spcBef>
            </a:pPr>
            <a:r>
              <a:rPr lang="en-US" sz="7520" b="1" spc="60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RESTROOM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3886200" y="7191122"/>
            <a:ext cx="0" cy="2090038"/>
          </a:xfrm>
          <a:prstGeom prst="line">
            <a:avLst/>
          </a:prstGeom>
          <a:ln w="276225" cap="flat">
            <a:solidFill>
              <a:srgbClr val="737373"/>
            </a:solidFill>
            <a:prstDash val="solid"/>
            <a:headEnd type="arrow" w="med" len="sm"/>
            <a:tailEnd type="none" w="sm" len="sm"/>
          </a:ln>
        </p:spPr>
      </p:sp>
      <p:sp>
        <p:nvSpPr>
          <p:cNvPr id="3" name="Freeform 3"/>
          <p:cNvSpPr/>
          <p:nvPr/>
        </p:nvSpPr>
        <p:spPr>
          <a:xfrm>
            <a:off x="3163619" y="777240"/>
            <a:ext cx="1445162" cy="3270944"/>
          </a:xfrm>
          <a:custGeom>
            <a:avLst/>
            <a:gdLst/>
            <a:ahLst/>
            <a:cxnLst/>
            <a:rect l="l" t="t" r="r" b="b"/>
            <a:pathLst>
              <a:path w="1445162" h="3270944">
                <a:moveTo>
                  <a:pt x="0" y="0"/>
                </a:moveTo>
                <a:lnTo>
                  <a:pt x="1445162" y="0"/>
                </a:lnTo>
                <a:lnTo>
                  <a:pt x="1445162" y="3270944"/>
                </a:lnTo>
                <a:lnTo>
                  <a:pt x="0" y="32709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283417" y="4516708"/>
            <a:ext cx="5205565" cy="22326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99"/>
              </a:lnSpc>
            </a:pPr>
            <a:r>
              <a:rPr lang="en-US" sz="7520" b="1" spc="60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WOMEN’S</a:t>
            </a:r>
          </a:p>
          <a:p>
            <a:pPr algn="ctr">
              <a:lnSpc>
                <a:spcPts val="8799"/>
              </a:lnSpc>
              <a:spcBef>
                <a:spcPct val="0"/>
              </a:spcBef>
            </a:pPr>
            <a:r>
              <a:rPr lang="en-US" sz="7520" b="1" spc="60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RESTROOM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3886200" y="6749604"/>
            <a:ext cx="0" cy="1417142"/>
          </a:xfrm>
          <a:prstGeom prst="line">
            <a:avLst/>
          </a:prstGeom>
          <a:ln w="285750" cap="flat">
            <a:solidFill>
              <a:srgbClr val="737373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3" name="Freeform 3"/>
          <p:cNvSpPr/>
          <p:nvPr/>
        </p:nvSpPr>
        <p:spPr>
          <a:xfrm>
            <a:off x="3144674" y="777240"/>
            <a:ext cx="1483051" cy="3356700"/>
          </a:xfrm>
          <a:custGeom>
            <a:avLst/>
            <a:gdLst/>
            <a:ahLst/>
            <a:cxnLst/>
            <a:rect l="l" t="t" r="r" b="b"/>
            <a:pathLst>
              <a:path w="1483051" h="3356700">
                <a:moveTo>
                  <a:pt x="0" y="0"/>
                </a:moveTo>
                <a:lnTo>
                  <a:pt x="1483052" y="0"/>
                </a:lnTo>
                <a:lnTo>
                  <a:pt x="1483052" y="3356700"/>
                </a:lnTo>
                <a:lnTo>
                  <a:pt x="0" y="33567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215179" y="4316195"/>
            <a:ext cx="5342042" cy="23014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29"/>
              </a:lnSpc>
            </a:pPr>
            <a:r>
              <a:rPr lang="en-US" sz="7717" b="1" spc="61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WOMEN’S</a:t>
            </a:r>
          </a:p>
          <a:p>
            <a:pPr algn="ctr">
              <a:lnSpc>
                <a:spcPts val="9029"/>
              </a:lnSpc>
              <a:spcBef>
                <a:spcPct val="0"/>
              </a:spcBef>
            </a:pPr>
            <a:r>
              <a:rPr lang="en-US" sz="7717" b="1" spc="61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RESTROOM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211432" y="8308207"/>
            <a:ext cx="5349535" cy="972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23"/>
              </a:lnSpc>
              <a:spcBef>
                <a:spcPct val="0"/>
              </a:spcBef>
            </a:pPr>
            <a:r>
              <a:rPr lang="en-US" sz="3267" b="1" spc="26">
                <a:solidFill>
                  <a:srgbClr val="32006E"/>
                </a:solidFill>
                <a:latin typeface="Encode Sans Condensed Bold"/>
                <a:ea typeface="Encode Sans Condensed Bold"/>
                <a:cs typeface="Encode Sans Condensed Bold"/>
                <a:sym typeface="Encode Sans Condensed Bold"/>
              </a:rPr>
              <a:t>Additional restrooms are available on other floors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3886200" y="6780873"/>
            <a:ext cx="0" cy="1417142"/>
          </a:xfrm>
          <a:prstGeom prst="line">
            <a:avLst/>
          </a:prstGeom>
          <a:ln w="285750" cap="flat">
            <a:solidFill>
              <a:srgbClr val="737373"/>
            </a:solidFill>
            <a:prstDash val="solid"/>
            <a:headEnd type="arrow" w="med" len="sm"/>
            <a:tailEnd type="none" w="sm" len="sm"/>
          </a:ln>
        </p:spPr>
      </p:sp>
      <p:sp>
        <p:nvSpPr>
          <p:cNvPr id="3" name="Freeform 3"/>
          <p:cNvSpPr/>
          <p:nvPr/>
        </p:nvSpPr>
        <p:spPr>
          <a:xfrm>
            <a:off x="3144674" y="777240"/>
            <a:ext cx="1483051" cy="3356700"/>
          </a:xfrm>
          <a:custGeom>
            <a:avLst/>
            <a:gdLst/>
            <a:ahLst/>
            <a:cxnLst/>
            <a:rect l="l" t="t" r="r" b="b"/>
            <a:pathLst>
              <a:path w="1483051" h="3356700">
                <a:moveTo>
                  <a:pt x="0" y="0"/>
                </a:moveTo>
                <a:lnTo>
                  <a:pt x="1483052" y="0"/>
                </a:lnTo>
                <a:lnTo>
                  <a:pt x="1483052" y="3356700"/>
                </a:lnTo>
                <a:lnTo>
                  <a:pt x="0" y="33567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215179" y="4316195"/>
            <a:ext cx="5342042" cy="23014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29"/>
              </a:lnSpc>
            </a:pPr>
            <a:r>
              <a:rPr lang="en-US" sz="7717" b="1" spc="61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WOMEN’S</a:t>
            </a:r>
          </a:p>
          <a:p>
            <a:pPr algn="ctr">
              <a:lnSpc>
                <a:spcPts val="9029"/>
              </a:lnSpc>
              <a:spcBef>
                <a:spcPct val="0"/>
              </a:spcBef>
            </a:pPr>
            <a:r>
              <a:rPr lang="en-US" sz="7717" b="1" spc="61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RESTROOM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211432" y="8308207"/>
            <a:ext cx="5349535" cy="972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23"/>
              </a:lnSpc>
              <a:spcBef>
                <a:spcPct val="0"/>
              </a:spcBef>
            </a:pPr>
            <a:r>
              <a:rPr lang="en-US" sz="3267" b="1" spc="26">
                <a:solidFill>
                  <a:srgbClr val="32006E"/>
                </a:solidFill>
                <a:latin typeface="Encode Sans Condensed Bold"/>
                <a:ea typeface="Encode Sans Condensed Bold"/>
                <a:cs typeface="Encode Sans Condensed Bold"/>
                <a:sym typeface="Encode Sans Condensed Bold"/>
              </a:rPr>
              <a:t>Additional restrooms are available on other floors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144674" y="777240"/>
            <a:ext cx="1483051" cy="3356700"/>
          </a:xfrm>
          <a:custGeom>
            <a:avLst/>
            <a:gdLst/>
            <a:ahLst/>
            <a:cxnLst/>
            <a:rect l="l" t="t" r="r" b="b"/>
            <a:pathLst>
              <a:path w="1483051" h="3356700">
                <a:moveTo>
                  <a:pt x="0" y="0"/>
                </a:moveTo>
                <a:lnTo>
                  <a:pt x="1483052" y="0"/>
                </a:lnTo>
                <a:lnTo>
                  <a:pt x="1483052" y="3356700"/>
                </a:lnTo>
                <a:lnTo>
                  <a:pt x="0" y="33567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215179" y="4325585"/>
            <a:ext cx="5342042" cy="23014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29"/>
              </a:lnSpc>
            </a:pPr>
            <a:r>
              <a:rPr lang="en-US" sz="7717" b="1" spc="61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WOMEN’S</a:t>
            </a:r>
          </a:p>
          <a:p>
            <a:pPr algn="ctr">
              <a:lnSpc>
                <a:spcPts val="9029"/>
              </a:lnSpc>
              <a:spcBef>
                <a:spcPct val="0"/>
              </a:spcBef>
            </a:pPr>
            <a:r>
              <a:rPr lang="en-US" sz="7717" b="1" spc="61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RESTROOM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211432" y="8308207"/>
            <a:ext cx="5349535" cy="972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23"/>
              </a:lnSpc>
              <a:spcBef>
                <a:spcPct val="0"/>
              </a:spcBef>
            </a:pPr>
            <a:r>
              <a:rPr lang="en-US" sz="3267" b="1" spc="26">
                <a:solidFill>
                  <a:srgbClr val="32006E"/>
                </a:solidFill>
                <a:latin typeface="Encode Sans Condensed Bold"/>
                <a:ea typeface="Encode Sans Condensed Bold"/>
                <a:cs typeface="Encode Sans Condensed Bold"/>
                <a:sym typeface="Encode Sans Condensed Bold"/>
              </a:rPr>
              <a:t>Additional restrooms are available on other floors</a:t>
            </a:r>
          </a:p>
        </p:txBody>
      </p:sp>
      <p:sp>
        <p:nvSpPr>
          <p:cNvPr id="5" name="AutoShape 5"/>
          <p:cNvSpPr/>
          <p:nvPr/>
        </p:nvSpPr>
        <p:spPr>
          <a:xfrm>
            <a:off x="2912152" y="6799653"/>
            <a:ext cx="0" cy="1237962"/>
          </a:xfrm>
          <a:prstGeom prst="line">
            <a:avLst/>
          </a:prstGeom>
          <a:ln w="285750" cap="flat">
            <a:solidFill>
              <a:srgbClr val="737373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6" name="AutoShape 6"/>
          <p:cNvSpPr/>
          <p:nvPr/>
        </p:nvSpPr>
        <p:spPr>
          <a:xfrm>
            <a:off x="4744878" y="6799653"/>
            <a:ext cx="0" cy="1237962"/>
          </a:xfrm>
          <a:prstGeom prst="line">
            <a:avLst/>
          </a:prstGeom>
          <a:ln w="285750" cap="flat">
            <a:solidFill>
              <a:srgbClr val="737373"/>
            </a:solidFill>
            <a:prstDash val="solid"/>
            <a:headEnd type="arrow" w="med" len="sm"/>
            <a:tailEnd type="none" w="sm" len="sm"/>
          </a:ln>
        </p:spPr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3861247" y="7067577"/>
            <a:ext cx="0" cy="2242756"/>
          </a:xfrm>
          <a:prstGeom prst="line">
            <a:avLst/>
          </a:prstGeom>
          <a:ln w="295275" cap="flat">
            <a:solidFill>
              <a:srgbClr val="737373"/>
            </a:solidFill>
            <a:prstDash val="solid"/>
            <a:headEnd type="arrow" w="med" len="sm"/>
            <a:tailEnd type="none" w="sm" len="sm"/>
          </a:ln>
        </p:spPr>
      </p:sp>
      <p:sp>
        <p:nvSpPr>
          <p:cNvPr id="3" name="Freeform 3"/>
          <p:cNvSpPr/>
          <p:nvPr/>
        </p:nvSpPr>
        <p:spPr>
          <a:xfrm>
            <a:off x="2508346" y="748067"/>
            <a:ext cx="2705803" cy="2742368"/>
          </a:xfrm>
          <a:custGeom>
            <a:avLst/>
            <a:gdLst/>
            <a:ahLst/>
            <a:cxnLst/>
            <a:rect l="l" t="t" r="r" b="b"/>
            <a:pathLst>
              <a:path w="2705803" h="2742368">
                <a:moveTo>
                  <a:pt x="0" y="0"/>
                </a:moveTo>
                <a:lnTo>
                  <a:pt x="2705803" y="0"/>
                </a:lnTo>
                <a:lnTo>
                  <a:pt x="2705803" y="2742368"/>
                </a:lnTo>
                <a:lnTo>
                  <a:pt x="0" y="27423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77240" y="4186132"/>
            <a:ext cx="6168014" cy="24074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442"/>
              </a:lnSpc>
            </a:pPr>
            <a:r>
              <a:rPr lang="en-US" sz="8070" b="1" spc="64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ACCESSIBLE</a:t>
            </a:r>
          </a:p>
          <a:p>
            <a:pPr algn="ctr">
              <a:lnSpc>
                <a:spcPts val="9442"/>
              </a:lnSpc>
              <a:spcBef>
                <a:spcPct val="0"/>
              </a:spcBef>
            </a:pPr>
            <a:r>
              <a:rPr lang="en-US" sz="8070" b="1" spc="64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RESTROOMS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3886200" y="7053687"/>
            <a:ext cx="0" cy="2227473"/>
          </a:xfrm>
          <a:prstGeom prst="line">
            <a:avLst/>
          </a:prstGeom>
          <a:ln w="295275" cap="flat">
            <a:solidFill>
              <a:srgbClr val="737373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3" name="Freeform 3"/>
          <p:cNvSpPr/>
          <p:nvPr/>
        </p:nvSpPr>
        <p:spPr>
          <a:xfrm>
            <a:off x="2542518" y="777240"/>
            <a:ext cx="2687365" cy="2723681"/>
          </a:xfrm>
          <a:custGeom>
            <a:avLst/>
            <a:gdLst/>
            <a:ahLst/>
            <a:cxnLst/>
            <a:rect l="l" t="t" r="r" b="b"/>
            <a:pathLst>
              <a:path w="2687365" h="2723681">
                <a:moveTo>
                  <a:pt x="0" y="0"/>
                </a:moveTo>
                <a:lnTo>
                  <a:pt x="2687364" y="0"/>
                </a:lnTo>
                <a:lnTo>
                  <a:pt x="2687364" y="2723681"/>
                </a:lnTo>
                <a:lnTo>
                  <a:pt x="0" y="27236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823208" y="4201532"/>
            <a:ext cx="6125983" cy="23813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377"/>
              </a:lnSpc>
            </a:pPr>
            <a:r>
              <a:rPr lang="en-US" sz="8015" b="1" spc="64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ACCESSIBLE</a:t>
            </a:r>
          </a:p>
          <a:p>
            <a:pPr algn="ctr">
              <a:lnSpc>
                <a:spcPts val="9377"/>
              </a:lnSpc>
              <a:spcBef>
                <a:spcPct val="0"/>
              </a:spcBef>
            </a:pPr>
            <a:r>
              <a:rPr lang="en-US" sz="8015" b="1" spc="64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RESTROOMS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399184" y="1145368"/>
            <a:ext cx="2974031" cy="3014221"/>
          </a:xfrm>
          <a:custGeom>
            <a:avLst/>
            <a:gdLst/>
            <a:ahLst/>
            <a:cxnLst/>
            <a:rect l="l" t="t" r="r" b="b"/>
            <a:pathLst>
              <a:path w="2974031" h="3014221">
                <a:moveTo>
                  <a:pt x="0" y="0"/>
                </a:moveTo>
                <a:lnTo>
                  <a:pt x="2974032" y="0"/>
                </a:lnTo>
                <a:lnTo>
                  <a:pt x="2974032" y="3014221"/>
                </a:lnTo>
                <a:lnTo>
                  <a:pt x="0" y="301422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496473" y="4931888"/>
            <a:ext cx="6779454" cy="26384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378"/>
              </a:lnSpc>
            </a:pPr>
            <a:r>
              <a:rPr lang="en-US" sz="8870" b="1" spc="70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ACCESSIBLE</a:t>
            </a:r>
          </a:p>
          <a:p>
            <a:pPr algn="ctr">
              <a:lnSpc>
                <a:spcPts val="10378"/>
              </a:lnSpc>
              <a:spcBef>
                <a:spcPct val="0"/>
              </a:spcBef>
            </a:pPr>
            <a:r>
              <a:rPr lang="en-US" sz="8870" b="1" spc="70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RESTROOMS</a:t>
            </a:r>
          </a:p>
        </p:txBody>
      </p:sp>
      <p:sp>
        <p:nvSpPr>
          <p:cNvPr id="4" name="AutoShape 4"/>
          <p:cNvSpPr/>
          <p:nvPr/>
        </p:nvSpPr>
        <p:spPr>
          <a:xfrm>
            <a:off x="717231" y="8746344"/>
            <a:ext cx="6337937" cy="0"/>
          </a:xfrm>
          <a:prstGeom prst="line">
            <a:avLst/>
          </a:prstGeom>
          <a:ln w="333375" cap="flat">
            <a:solidFill>
              <a:srgbClr val="737373"/>
            </a:solidFill>
            <a:prstDash val="solid"/>
            <a:headEnd type="arrow" w="med" len="sm"/>
            <a:tailEnd type="none" w="sm" len="sm"/>
          </a:ln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00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5520887" y="-183829"/>
            <a:ext cx="14476176" cy="10426438"/>
          </a:xfrm>
          <a:custGeom>
            <a:avLst/>
            <a:gdLst/>
            <a:ahLst/>
            <a:cxnLst/>
            <a:rect l="l" t="t" r="r" b="b"/>
            <a:pathLst>
              <a:path w="14476176" h="10426438">
                <a:moveTo>
                  <a:pt x="0" y="0"/>
                </a:moveTo>
                <a:lnTo>
                  <a:pt x="14476176" y="0"/>
                </a:lnTo>
                <a:lnTo>
                  <a:pt x="14476176" y="10426438"/>
                </a:lnTo>
                <a:lnTo>
                  <a:pt x="0" y="1042643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7000"/>
            </a:blip>
            <a:stretch>
              <a:fillRect l="-7612" r="-2020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777240" y="3137025"/>
            <a:ext cx="4938646" cy="29624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60"/>
              </a:lnSpc>
            </a:pPr>
            <a:r>
              <a:rPr lang="en-US" sz="3509" b="1" spc="154">
                <a:solidFill>
                  <a:srgbClr val="FFC700"/>
                </a:solidFill>
                <a:latin typeface="Encode Sans Condensed Semi-Bold"/>
                <a:ea typeface="Encode Sans Condensed Semi-Bold"/>
                <a:cs typeface="Encode Sans Condensed Semi-Bold"/>
                <a:sym typeface="Encode Sans Condensed Semi-Bold"/>
              </a:rPr>
              <a:t>RESERVED FOR</a:t>
            </a:r>
          </a:p>
          <a:p>
            <a:pPr algn="l">
              <a:lnSpc>
                <a:spcPts val="3860"/>
              </a:lnSpc>
            </a:pPr>
            <a:endParaRPr lang="en-US" sz="3509" b="1" spc="154">
              <a:solidFill>
                <a:srgbClr val="FFC700"/>
              </a:solidFill>
              <a:latin typeface="Encode Sans Condensed Semi-Bold"/>
              <a:ea typeface="Encode Sans Condensed Semi-Bold"/>
              <a:cs typeface="Encode Sans Condensed Semi-Bold"/>
              <a:sym typeface="Encode Sans Condensed Semi-Bold"/>
            </a:endParaRPr>
          </a:p>
          <a:p>
            <a:pPr algn="l">
              <a:lnSpc>
                <a:spcPts val="7720"/>
              </a:lnSpc>
            </a:pPr>
            <a:r>
              <a:rPr lang="en-US" sz="7018" b="1" spc="308">
                <a:solidFill>
                  <a:srgbClr val="FFFFFF"/>
                </a:solidFill>
                <a:latin typeface="Encode Sans Condensed Semi-Bold"/>
                <a:ea typeface="Encode Sans Condensed Semi-Bold"/>
                <a:cs typeface="Encode Sans Condensed Semi-Bold"/>
                <a:sym typeface="Encode Sans Condensed Semi-Bold"/>
              </a:rPr>
              <a:t>GRADUATE SEATING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393879" y="1131808"/>
            <a:ext cx="2984642" cy="3024975"/>
          </a:xfrm>
          <a:custGeom>
            <a:avLst/>
            <a:gdLst/>
            <a:ahLst/>
            <a:cxnLst/>
            <a:rect l="l" t="t" r="r" b="b"/>
            <a:pathLst>
              <a:path w="2984642" h="3024975">
                <a:moveTo>
                  <a:pt x="0" y="0"/>
                </a:moveTo>
                <a:lnTo>
                  <a:pt x="2984642" y="0"/>
                </a:lnTo>
                <a:lnTo>
                  <a:pt x="2984642" y="3024976"/>
                </a:lnTo>
                <a:lnTo>
                  <a:pt x="0" y="30249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484379" y="4922211"/>
            <a:ext cx="6803642" cy="2657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15"/>
              </a:lnSpc>
            </a:pPr>
            <a:r>
              <a:rPr lang="en-US" sz="8901" b="1" spc="71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ACCESSIBLE</a:t>
            </a:r>
          </a:p>
          <a:p>
            <a:pPr algn="ctr">
              <a:lnSpc>
                <a:spcPts val="10415"/>
              </a:lnSpc>
              <a:spcBef>
                <a:spcPct val="0"/>
              </a:spcBef>
            </a:pPr>
            <a:r>
              <a:rPr lang="en-US" sz="8901" b="1" spc="71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RESTROOMS</a:t>
            </a:r>
          </a:p>
        </p:txBody>
      </p:sp>
      <p:sp>
        <p:nvSpPr>
          <p:cNvPr id="4" name="AutoShape 4"/>
          <p:cNvSpPr/>
          <p:nvPr/>
        </p:nvSpPr>
        <p:spPr>
          <a:xfrm>
            <a:off x="705925" y="8759904"/>
            <a:ext cx="6360550" cy="0"/>
          </a:xfrm>
          <a:prstGeom prst="line">
            <a:avLst/>
          </a:prstGeom>
          <a:ln w="333375" cap="flat">
            <a:solidFill>
              <a:srgbClr val="737373"/>
            </a:solidFill>
            <a:prstDash val="solid"/>
            <a:headEnd type="none" w="sm" len="sm"/>
            <a:tailEnd type="arrow" w="med" len="sm"/>
          </a:ln>
        </p:spPr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610122" y="8672612"/>
            <a:ext cx="4468228" cy="0"/>
          </a:xfrm>
          <a:prstGeom prst="line">
            <a:avLst/>
          </a:prstGeom>
          <a:ln w="238125" cap="flat">
            <a:solidFill>
              <a:srgbClr val="3D3D3D"/>
            </a:solidFill>
            <a:prstDash val="solid"/>
            <a:headEnd type="arrow" w="med" len="sm"/>
            <a:tailEnd type="none" w="sm" len="sm"/>
          </a:ln>
        </p:spPr>
      </p:sp>
      <p:sp>
        <p:nvSpPr>
          <p:cNvPr id="3" name="Freeform 3"/>
          <p:cNvSpPr/>
          <p:nvPr/>
        </p:nvSpPr>
        <p:spPr>
          <a:xfrm>
            <a:off x="1439989" y="777240"/>
            <a:ext cx="4892422" cy="4892422"/>
          </a:xfrm>
          <a:custGeom>
            <a:avLst/>
            <a:gdLst/>
            <a:ahLst/>
            <a:cxnLst/>
            <a:rect l="l" t="t" r="r" b="b"/>
            <a:pathLst>
              <a:path w="4892422" h="4892422">
                <a:moveTo>
                  <a:pt x="0" y="0"/>
                </a:moveTo>
                <a:lnTo>
                  <a:pt x="4892422" y="0"/>
                </a:lnTo>
                <a:lnTo>
                  <a:pt x="4892422" y="4892422"/>
                </a:lnTo>
                <a:lnTo>
                  <a:pt x="0" y="48924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005969" y="6114871"/>
            <a:ext cx="5760461" cy="1307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159"/>
              </a:lnSpc>
              <a:spcBef>
                <a:spcPct val="0"/>
              </a:spcBef>
            </a:pPr>
            <a:r>
              <a:rPr lang="en-US" sz="8911" b="1" spc="142">
                <a:solidFill>
                  <a:srgbClr val="4B2E83"/>
                </a:solidFill>
                <a:latin typeface="Encode Sans Condensed Bold"/>
                <a:ea typeface="Encode Sans Condensed Bold"/>
                <a:cs typeface="Encode Sans Condensed Bold"/>
                <a:sym typeface="Encode Sans Condensed Bold"/>
              </a:rPr>
              <a:t>Elevator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462855" y="8865701"/>
            <a:ext cx="4741381" cy="0"/>
          </a:xfrm>
          <a:prstGeom prst="line">
            <a:avLst/>
          </a:prstGeom>
          <a:ln w="257175" cap="flat">
            <a:solidFill>
              <a:srgbClr val="3D3D3D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3" name="Freeform 3"/>
          <p:cNvSpPr/>
          <p:nvPr/>
        </p:nvSpPr>
        <p:spPr>
          <a:xfrm>
            <a:off x="1237792" y="774538"/>
            <a:ext cx="5191506" cy="5191506"/>
          </a:xfrm>
          <a:custGeom>
            <a:avLst/>
            <a:gdLst/>
            <a:ahLst/>
            <a:cxnLst/>
            <a:rect l="l" t="t" r="r" b="b"/>
            <a:pathLst>
              <a:path w="5191506" h="5191506">
                <a:moveTo>
                  <a:pt x="0" y="0"/>
                </a:moveTo>
                <a:lnTo>
                  <a:pt x="5191507" y="0"/>
                </a:lnTo>
                <a:lnTo>
                  <a:pt x="5191507" y="5191507"/>
                </a:lnTo>
                <a:lnTo>
                  <a:pt x="0" y="519150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77240" y="6445084"/>
            <a:ext cx="6112611" cy="13805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80"/>
              </a:lnSpc>
              <a:spcBef>
                <a:spcPct val="0"/>
              </a:spcBef>
            </a:pPr>
            <a:r>
              <a:rPr lang="en-US" sz="9456" b="1" spc="151">
                <a:solidFill>
                  <a:srgbClr val="4B2E83"/>
                </a:solidFill>
                <a:latin typeface="Encode Sans Condensed Bold"/>
                <a:ea typeface="Encode Sans Condensed Bold"/>
                <a:cs typeface="Encode Sans Condensed Bold"/>
                <a:sym typeface="Encode Sans Condensed Bold"/>
              </a:rPr>
              <a:t>Elevator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95735" y="6213574"/>
            <a:ext cx="6380930" cy="2869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53"/>
              </a:lnSpc>
              <a:spcBef>
                <a:spcPct val="0"/>
              </a:spcBef>
            </a:pPr>
            <a:r>
              <a:rPr lang="en-US" sz="9871" b="1" spc="157">
                <a:solidFill>
                  <a:srgbClr val="4B2E83"/>
                </a:solidFill>
                <a:latin typeface="Encode Sans Condensed Bold"/>
                <a:ea typeface="Encode Sans Condensed Bold"/>
                <a:cs typeface="Encode Sans Condensed Bold"/>
                <a:sym typeface="Encode Sans Condensed Bold"/>
              </a:rPr>
              <a:t>EVENT IN PROGRESS</a:t>
            </a:r>
          </a:p>
        </p:txBody>
      </p:sp>
      <p:sp>
        <p:nvSpPr>
          <p:cNvPr id="3" name="Freeform 3"/>
          <p:cNvSpPr/>
          <p:nvPr/>
        </p:nvSpPr>
        <p:spPr>
          <a:xfrm>
            <a:off x="934051" y="1308852"/>
            <a:ext cx="5904298" cy="4090069"/>
          </a:xfrm>
          <a:custGeom>
            <a:avLst/>
            <a:gdLst/>
            <a:ahLst/>
            <a:cxnLst/>
            <a:rect l="l" t="t" r="r" b="b"/>
            <a:pathLst>
              <a:path w="5904298" h="4090069">
                <a:moveTo>
                  <a:pt x="0" y="0"/>
                </a:moveTo>
                <a:lnTo>
                  <a:pt x="5904298" y="0"/>
                </a:lnTo>
                <a:lnTo>
                  <a:pt x="5904298" y="4090069"/>
                </a:lnTo>
                <a:lnTo>
                  <a:pt x="0" y="40900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5520887" y="-183829"/>
            <a:ext cx="14476176" cy="10426438"/>
          </a:xfrm>
          <a:custGeom>
            <a:avLst/>
            <a:gdLst/>
            <a:ahLst/>
            <a:cxnLst/>
            <a:rect l="l" t="t" r="r" b="b"/>
            <a:pathLst>
              <a:path w="14476176" h="10426438">
                <a:moveTo>
                  <a:pt x="0" y="0"/>
                </a:moveTo>
                <a:lnTo>
                  <a:pt x="14476176" y="0"/>
                </a:lnTo>
                <a:lnTo>
                  <a:pt x="14476176" y="10426438"/>
                </a:lnTo>
                <a:lnTo>
                  <a:pt x="0" y="1042643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6000"/>
            </a:blip>
            <a:stretch>
              <a:fillRect l="-7612" r="-2020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777240" y="3077153"/>
            <a:ext cx="4534508" cy="3942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60"/>
              </a:lnSpc>
            </a:pPr>
            <a:r>
              <a:rPr lang="en-US" sz="3509" b="1" spc="157">
                <a:solidFill>
                  <a:srgbClr val="5A5A5A"/>
                </a:solidFill>
                <a:latin typeface="Encode Sans Condensed Semi-Bold"/>
                <a:ea typeface="Encode Sans Condensed Semi-Bold"/>
                <a:cs typeface="Encode Sans Condensed Semi-Bold"/>
                <a:sym typeface="Encode Sans Condensed Semi-Bold"/>
              </a:rPr>
              <a:t>RESERVED FOR</a:t>
            </a:r>
          </a:p>
          <a:p>
            <a:pPr algn="l">
              <a:lnSpc>
                <a:spcPts val="3860"/>
              </a:lnSpc>
            </a:pPr>
            <a:endParaRPr lang="en-US" sz="3509" b="1" spc="157">
              <a:solidFill>
                <a:srgbClr val="5A5A5A"/>
              </a:solidFill>
              <a:latin typeface="Encode Sans Condensed Semi-Bold"/>
              <a:ea typeface="Encode Sans Condensed Semi-Bold"/>
              <a:cs typeface="Encode Sans Condensed Semi-Bold"/>
              <a:sym typeface="Encode Sans Condensed Semi-Bold"/>
            </a:endParaRPr>
          </a:p>
          <a:p>
            <a:pPr algn="l">
              <a:lnSpc>
                <a:spcPts val="7720"/>
              </a:lnSpc>
            </a:pPr>
            <a:r>
              <a:rPr lang="en-US" sz="7018" b="1" spc="315">
                <a:solidFill>
                  <a:srgbClr val="32006E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EASY ACCESS GUESTS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00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346754" y="5960109"/>
            <a:ext cx="5078891" cy="26837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1"/>
              </a:lnSpc>
            </a:pPr>
            <a:r>
              <a:rPr lang="en-US" sz="3819" b="1" spc="30">
                <a:solidFill>
                  <a:srgbClr val="FFFFFF"/>
                </a:solidFill>
                <a:latin typeface="Encode Sans Condensed Semi-Bold"/>
                <a:ea typeface="Encode Sans Condensed Semi-Bold"/>
                <a:cs typeface="Encode Sans Condensed Semi-Bold"/>
                <a:sym typeface="Encode Sans Condensed Semi-Bold"/>
              </a:rPr>
              <a:t>Please remain silent during the celebration.</a:t>
            </a:r>
          </a:p>
          <a:p>
            <a:pPr algn="ctr">
              <a:lnSpc>
                <a:spcPts val="4201"/>
              </a:lnSpc>
            </a:pPr>
            <a:endParaRPr lang="en-US" sz="3819" b="1" spc="30">
              <a:solidFill>
                <a:srgbClr val="FFFFFF"/>
              </a:solidFill>
              <a:latin typeface="Encode Sans Condensed Semi-Bold"/>
              <a:ea typeface="Encode Sans Condensed Semi-Bold"/>
              <a:cs typeface="Encode Sans Condensed Semi-Bold"/>
              <a:sym typeface="Encode Sans Condensed Semi-Bold"/>
            </a:endParaRPr>
          </a:p>
          <a:p>
            <a:pPr algn="ctr">
              <a:lnSpc>
                <a:spcPts val="8383"/>
              </a:lnSpc>
            </a:pPr>
            <a:r>
              <a:rPr lang="en-US" sz="7621" b="1" spc="60">
                <a:solidFill>
                  <a:srgbClr val="FFC700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Thank you!</a:t>
            </a:r>
          </a:p>
        </p:txBody>
      </p:sp>
      <p:sp>
        <p:nvSpPr>
          <p:cNvPr id="3" name="Freeform 3"/>
          <p:cNvSpPr/>
          <p:nvPr/>
        </p:nvSpPr>
        <p:spPr>
          <a:xfrm>
            <a:off x="1779335" y="1107695"/>
            <a:ext cx="4213731" cy="4213731"/>
          </a:xfrm>
          <a:custGeom>
            <a:avLst/>
            <a:gdLst/>
            <a:ahLst/>
            <a:cxnLst/>
            <a:rect l="l" t="t" r="r" b="b"/>
            <a:pathLst>
              <a:path w="4213731" h="4213731">
                <a:moveTo>
                  <a:pt x="0" y="0"/>
                </a:moveTo>
                <a:lnTo>
                  <a:pt x="4213730" y="0"/>
                </a:lnTo>
                <a:lnTo>
                  <a:pt x="4213730" y="4213731"/>
                </a:lnTo>
                <a:lnTo>
                  <a:pt x="0" y="42137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67597" y="1068448"/>
            <a:ext cx="4237207" cy="4237207"/>
          </a:xfrm>
          <a:custGeom>
            <a:avLst/>
            <a:gdLst/>
            <a:ahLst/>
            <a:cxnLst/>
            <a:rect l="l" t="t" r="r" b="b"/>
            <a:pathLst>
              <a:path w="4237207" h="4237207">
                <a:moveTo>
                  <a:pt x="0" y="0"/>
                </a:moveTo>
                <a:lnTo>
                  <a:pt x="4237206" y="0"/>
                </a:lnTo>
                <a:lnTo>
                  <a:pt x="4237206" y="4237207"/>
                </a:lnTo>
                <a:lnTo>
                  <a:pt x="0" y="423720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332607" y="6132043"/>
            <a:ext cx="5107187" cy="26989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24"/>
              </a:lnSpc>
            </a:pPr>
            <a:r>
              <a:rPr lang="en-US" sz="3840" b="1" spc="38">
                <a:solidFill>
                  <a:srgbClr val="4B2E83"/>
                </a:solidFill>
                <a:latin typeface="Encode Sans Condensed Semi-Bold"/>
                <a:ea typeface="Encode Sans Condensed Semi-Bold"/>
                <a:cs typeface="Encode Sans Condensed Semi-Bold"/>
                <a:sym typeface="Encode Sans Condensed Semi-Bold"/>
              </a:rPr>
              <a:t>Please remain silent during the celebration.</a:t>
            </a:r>
          </a:p>
          <a:p>
            <a:pPr algn="ctr">
              <a:lnSpc>
                <a:spcPts val="4224"/>
              </a:lnSpc>
            </a:pPr>
            <a:endParaRPr lang="en-US" sz="3840" b="1" spc="38">
              <a:solidFill>
                <a:srgbClr val="4B2E83"/>
              </a:solidFill>
              <a:latin typeface="Encode Sans Condensed Semi-Bold"/>
              <a:ea typeface="Encode Sans Condensed Semi-Bold"/>
              <a:cs typeface="Encode Sans Condensed Semi-Bold"/>
              <a:sym typeface="Encode Sans Condensed Semi-Bold"/>
            </a:endParaRPr>
          </a:p>
          <a:p>
            <a:pPr algn="ctr">
              <a:lnSpc>
                <a:spcPts val="8429"/>
              </a:lnSpc>
            </a:pPr>
            <a:r>
              <a:rPr lang="en-US" sz="7663" b="1" spc="76">
                <a:solidFill>
                  <a:srgbClr val="4B2E83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Thank you!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00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75735" y="-105727"/>
            <a:ext cx="7948135" cy="10164127"/>
          </a:xfrm>
          <a:custGeom>
            <a:avLst/>
            <a:gdLst/>
            <a:ahLst/>
            <a:cxnLst/>
            <a:rect l="l" t="t" r="r" b="b"/>
            <a:pathLst>
              <a:path w="7948135" h="10164127">
                <a:moveTo>
                  <a:pt x="0" y="0"/>
                </a:moveTo>
                <a:lnTo>
                  <a:pt x="7948135" y="0"/>
                </a:lnTo>
                <a:lnTo>
                  <a:pt x="7948135" y="10164127"/>
                </a:lnTo>
                <a:lnTo>
                  <a:pt x="0" y="101641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8685" b="-8685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6506373" y="-183829"/>
            <a:ext cx="14628974" cy="10426438"/>
          </a:xfrm>
          <a:custGeom>
            <a:avLst/>
            <a:gdLst/>
            <a:ahLst/>
            <a:cxnLst/>
            <a:rect l="l" t="t" r="r" b="b"/>
            <a:pathLst>
              <a:path w="14628974" h="10426438">
                <a:moveTo>
                  <a:pt x="0" y="0"/>
                </a:moveTo>
                <a:lnTo>
                  <a:pt x="14628974" y="0"/>
                </a:lnTo>
                <a:lnTo>
                  <a:pt x="14628974" y="10426438"/>
                </a:lnTo>
                <a:lnTo>
                  <a:pt x="0" y="1042643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1999"/>
            </a:blip>
            <a:stretch>
              <a:fillRect l="-7533" r="-954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44521" y="2292218"/>
            <a:ext cx="4682079" cy="5635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900"/>
              </a:lnSpc>
            </a:pPr>
            <a:r>
              <a:rPr lang="en-US" sz="9705" b="1" spc="232">
                <a:solidFill>
                  <a:srgbClr val="FFFFFF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PLEASE FIND A SEAT</a:t>
            </a:r>
          </a:p>
          <a:p>
            <a:pPr algn="l">
              <a:lnSpc>
                <a:spcPts val="7406"/>
              </a:lnSpc>
            </a:pPr>
            <a:endParaRPr lang="en-US" sz="9705" b="1" spc="232">
              <a:solidFill>
                <a:srgbClr val="FFFFFF"/>
              </a:solidFill>
              <a:latin typeface="Encode Sans Condensed Ultra-Bold"/>
              <a:ea typeface="Encode Sans Condensed Ultra-Bold"/>
              <a:cs typeface="Encode Sans Condensed Ultra-Bold"/>
              <a:sym typeface="Encode Sans Condensed Ultra-Bold"/>
            </a:endParaRPr>
          </a:p>
          <a:p>
            <a:pPr algn="l">
              <a:lnSpc>
                <a:spcPts val="3696"/>
              </a:lnSpc>
            </a:pPr>
            <a:r>
              <a:rPr lang="en-US" sz="3623" b="1" spc="86">
                <a:solidFill>
                  <a:srgbClr val="FFC700"/>
                </a:solidFill>
                <a:latin typeface="Encode Sans Condensed Semi-Bold"/>
                <a:ea typeface="Encode Sans Condensed Semi-Bold"/>
                <a:cs typeface="Encode Sans Condensed Semi-Bold"/>
                <a:sym typeface="Encode Sans Condensed Semi-Bold"/>
              </a:rPr>
              <a:t>The ceremony will begin shortly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200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49113" y="-105727"/>
            <a:ext cx="6771849" cy="10164127"/>
          </a:xfrm>
          <a:custGeom>
            <a:avLst/>
            <a:gdLst/>
            <a:ahLst/>
            <a:cxnLst/>
            <a:rect l="l" t="t" r="r" b="b"/>
            <a:pathLst>
              <a:path w="6771849" h="10164127">
                <a:moveTo>
                  <a:pt x="0" y="0"/>
                </a:moveTo>
                <a:lnTo>
                  <a:pt x="6771849" y="0"/>
                </a:lnTo>
                <a:lnTo>
                  <a:pt x="6771849" y="10164127"/>
                </a:lnTo>
                <a:lnTo>
                  <a:pt x="0" y="101641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5942139" y="-183829"/>
            <a:ext cx="14476176" cy="10426438"/>
          </a:xfrm>
          <a:custGeom>
            <a:avLst/>
            <a:gdLst/>
            <a:ahLst/>
            <a:cxnLst/>
            <a:rect l="l" t="t" r="r" b="b"/>
            <a:pathLst>
              <a:path w="14476176" h="10426438">
                <a:moveTo>
                  <a:pt x="0" y="0"/>
                </a:moveTo>
                <a:lnTo>
                  <a:pt x="14476176" y="0"/>
                </a:lnTo>
                <a:lnTo>
                  <a:pt x="14476176" y="10426438"/>
                </a:lnTo>
                <a:lnTo>
                  <a:pt x="0" y="1042643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8000"/>
            </a:blip>
            <a:stretch>
              <a:fillRect l="-7612" r="-2020"/>
            </a:stretch>
          </a:blipFill>
        </p:spPr>
      </p:sp>
      <p:sp>
        <p:nvSpPr>
          <p:cNvPr id="4" name="AutoShape 4"/>
          <p:cNvSpPr/>
          <p:nvPr/>
        </p:nvSpPr>
        <p:spPr>
          <a:xfrm>
            <a:off x="1074497" y="6364875"/>
            <a:ext cx="4258283" cy="0"/>
          </a:xfrm>
          <a:prstGeom prst="line">
            <a:avLst/>
          </a:prstGeom>
          <a:ln w="209550" cap="flat">
            <a:solidFill>
              <a:srgbClr val="FFC700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5" name="TextBox 5"/>
          <p:cNvSpPr txBox="1"/>
          <p:nvPr/>
        </p:nvSpPr>
        <p:spPr>
          <a:xfrm>
            <a:off x="1074497" y="2134857"/>
            <a:ext cx="4979821" cy="5783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735"/>
              </a:lnSpc>
            </a:pPr>
            <a:r>
              <a:rPr lang="en-US" sz="9705" b="1" spc="232">
                <a:solidFill>
                  <a:srgbClr val="FFFFFF"/>
                </a:solidFill>
                <a:latin typeface="Encode Sans Condensed Ultra-Bold"/>
                <a:ea typeface="Encode Sans Condensed Ultra-Bold"/>
                <a:cs typeface="Encode Sans Condensed Ultra-Bold"/>
                <a:sym typeface="Encode Sans Condensed Ultra-Bold"/>
              </a:rPr>
              <a:t>PLEASE FIND A SEAT</a:t>
            </a:r>
          </a:p>
          <a:p>
            <a:pPr algn="l">
              <a:lnSpc>
                <a:spcPts val="6535"/>
              </a:lnSpc>
            </a:pPr>
            <a:endParaRPr lang="en-US" sz="9705" b="1" spc="232">
              <a:solidFill>
                <a:srgbClr val="FFFFFF"/>
              </a:solidFill>
              <a:latin typeface="Encode Sans Condensed Ultra-Bold"/>
              <a:ea typeface="Encode Sans Condensed Ultra-Bold"/>
              <a:cs typeface="Encode Sans Condensed Ultra-Bold"/>
              <a:sym typeface="Encode Sans Condensed Ultra-Bold"/>
            </a:endParaRPr>
          </a:p>
          <a:p>
            <a:pPr algn="l">
              <a:lnSpc>
                <a:spcPts val="6535"/>
              </a:lnSpc>
            </a:pPr>
            <a:endParaRPr lang="en-US" sz="9705" b="1" spc="232">
              <a:solidFill>
                <a:srgbClr val="FFFFFF"/>
              </a:solidFill>
              <a:latin typeface="Encode Sans Condensed Ultra-Bold"/>
              <a:ea typeface="Encode Sans Condensed Ultra-Bold"/>
              <a:cs typeface="Encode Sans Condensed Ultra-Bold"/>
              <a:sym typeface="Encode Sans Condensed Ultra-Bold"/>
            </a:endParaRPr>
          </a:p>
          <a:p>
            <a:pPr algn="l">
              <a:lnSpc>
                <a:spcPts val="3261"/>
              </a:lnSpc>
            </a:pPr>
            <a:r>
              <a:rPr lang="en-US" sz="3623" b="1" spc="86">
                <a:solidFill>
                  <a:srgbClr val="FFC700"/>
                </a:solidFill>
                <a:latin typeface="Encode Sans Condensed Semi-Bold"/>
                <a:ea typeface="Encode Sans Condensed Semi-Bold"/>
                <a:cs typeface="Encode Sans Condensed Semi-Bold"/>
                <a:sym typeface="Encode Sans Condensed Semi-Bold"/>
              </a:rPr>
              <a:t>The ceremony will begin shortly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248</Words>
  <Application>Microsoft Macintosh PowerPoint</Application>
  <PresentationFormat>Custom</PresentationFormat>
  <Paragraphs>128</Paragraphs>
  <Slides>43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0" baseType="lpstr">
      <vt:lpstr>Encode Sans Condensed Bold</vt:lpstr>
      <vt:lpstr>Encode Sans Condensed Semi-Bold</vt:lpstr>
      <vt:lpstr>Encode Sans Condensed</vt:lpstr>
      <vt:lpstr>Encode Sans Condensed Ultra-Bold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Graduation Signs 2026 (8.5 x 11 in)</dc:title>
  <cp:lastModifiedBy>Alex Blair</cp:lastModifiedBy>
  <cp:revision>2</cp:revision>
  <dcterms:created xsi:type="dcterms:W3CDTF">2006-08-16T00:00:00Z</dcterms:created>
  <dcterms:modified xsi:type="dcterms:W3CDTF">2026-07-07T14:24:33Z</dcterms:modified>
  <dc:identifier>DAHEUAog2FY</dc:identifier>
</cp:coreProperties>
</file>