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slide+xml" PartName="/ppt/slides/slide39.xml"/>
  <Override ContentType="application/vnd.openxmlformats-officedocument.presentationml.slide+xml" PartName="/ppt/slides/slide40.xml"/>
  <Override ContentType="application/vnd.openxmlformats-officedocument.presentationml.slide+xml" PartName="/ppt/slides/slide41.xml"/>
  <Override ContentType="application/vnd.openxmlformats-officedocument.presentationml.slide+xml" PartName="/ppt/slides/slide42.xml"/>
  <Override ContentType="application/vnd.openxmlformats-officedocument.presentationml.slide+xml" PartName="/ppt/slides/slide43.xml"/>
  <Override ContentType="application/vnd.openxmlformats-officedocument.presentationml.slide+xml" PartName="/ppt/slides/slide44.xml"/>
  <Override ContentType="application/vnd.openxmlformats-officedocument.presentationml.slide+xml" PartName="/ppt/slides/slide45.xml"/>
  <Override ContentType="application/vnd.openxmlformats-officedocument.presentationml.slide+xml" PartName="/ppt/slides/slide46.xml"/>
  <Override ContentType="application/vnd.openxmlformats-officedocument.presentationml.slide+xml" PartName="/ppt/slides/slide47.xml"/>
  <Override ContentType="application/vnd.openxmlformats-officedocument.presentationml.slide+xml" PartName="/ppt/slides/slide48.xml"/>
  <Override ContentType="application/vnd.openxmlformats-officedocument.presentationml.slide+xml" PartName="/ppt/slides/slide49.xml"/>
  <Override ContentType="application/vnd.openxmlformats-officedocument.presentationml.slide+xml" PartName="/ppt/slides/slide50.xml"/>
  <Override ContentType="application/vnd.openxmlformats-officedocument.presentationml.slide+xml" PartName="/ppt/slides/slide51.xml"/>
  <Override ContentType="application/vnd.openxmlformats-officedocument.presentationml.slide+xml" PartName="/ppt/slides/slide52.xml"/>
  <Override ContentType="application/vnd.openxmlformats-officedocument.presentationml.slide+xml" PartName="/ppt/slides/slide53.xml"/>
  <Override ContentType="application/vnd.openxmlformats-officedocument.presentationml.slide+xml" PartName="/ppt/slides/slide54.xml"/>
  <Override ContentType="application/vnd.openxmlformats-officedocument.presentationml.slide+xml" PartName="/ppt/slides/slide55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</p:sldIdLst>
  <p:sldSz cx="10058400" cy="15544800"/>
  <p:notesSz cx="6858000" cy="9144000"/>
  <p:embeddedFontLst>
    <p:embeddedFont>
      <p:font typeface="Encode Sans Condensed Semi-Bold" charset="1" panose="02000000000000000000"/>
      <p:regular r:id="rId61"/>
    </p:embeddedFont>
    <p:embeddedFont>
      <p:font typeface="Encode Sans Condensed Ultra-Bold" charset="1" panose="02000000000000000000"/>
      <p:regular r:id="rId62"/>
    </p:embeddedFont>
    <p:embeddedFont>
      <p:font typeface="Encode Sans Condensed Bold" charset="1" panose="02000000000000000000"/>
      <p:regular r:id="rId63"/>
    </p:embeddedFont>
    <p:embeddedFont>
      <p:font typeface="Encode Sans Condensed" charset="1" panose="02000000000000000000"/>
      <p:regular r:id="rId64"/>
    </p:embeddedFont>
    <p:embeddedFont>
      <p:font typeface="Encode Sans Condensed Heavy" charset="1" panose="02000000000000000000"/>
      <p:regular r:id="rId6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slides/slide25.xml" Type="http://schemas.openxmlformats.org/officeDocument/2006/relationships/slide"/><Relationship Id="rId31" Target="slides/slide26.xml" Type="http://schemas.openxmlformats.org/officeDocument/2006/relationships/slide"/><Relationship Id="rId32" Target="slides/slide27.xml" Type="http://schemas.openxmlformats.org/officeDocument/2006/relationships/slide"/><Relationship Id="rId33" Target="slides/slide28.xml" Type="http://schemas.openxmlformats.org/officeDocument/2006/relationships/slide"/><Relationship Id="rId34" Target="slides/slide29.xml" Type="http://schemas.openxmlformats.org/officeDocument/2006/relationships/slide"/><Relationship Id="rId35" Target="slides/slide30.xml" Type="http://schemas.openxmlformats.org/officeDocument/2006/relationships/slide"/><Relationship Id="rId36" Target="slides/slide31.xml" Type="http://schemas.openxmlformats.org/officeDocument/2006/relationships/slide"/><Relationship Id="rId37" Target="slides/slide32.xml" Type="http://schemas.openxmlformats.org/officeDocument/2006/relationships/slide"/><Relationship Id="rId38" Target="slides/slide33.xml" Type="http://schemas.openxmlformats.org/officeDocument/2006/relationships/slide"/><Relationship Id="rId39" Target="slides/slide34.xml" Type="http://schemas.openxmlformats.org/officeDocument/2006/relationships/slide"/><Relationship Id="rId4" Target="theme/theme1.xml" Type="http://schemas.openxmlformats.org/officeDocument/2006/relationships/theme"/><Relationship Id="rId40" Target="slides/slide35.xml" Type="http://schemas.openxmlformats.org/officeDocument/2006/relationships/slide"/><Relationship Id="rId41" Target="slides/slide36.xml" Type="http://schemas.openxmlformats.org/officeDocument/2006/relationships/slide"/><Relationship Id="rId42" Target="slides/slide37.xml" Type="http://schemas.openxmlformats.org/officeDocument/2006/relationships/slide"/><Relationship Id="rId43" Target="slides/slide38.xml" Type="http://schemas.openxmlformats.org/officeDocument/2006/relationships/slide"/><Relationship Id="rId44" Target="slides/slide39.xml" Type="http://schemas.openxmlformats.org/officeDocument/2006/relationships/slide"/><Relationship Id="rId45" Target="slides/slide40.xml" Type="http://schemas.openxmlformats.org/officeDocument/2006/relationships/slide"/><Relationship Id="rId46" Target="slides/slide41.xml" Type="http://schemas.openxmlformats.org/officeDocument/2006/relationships/slide"/><Relationship Id="rId47" Target="slides/slide42.xml" Type="http://schemas.openxmlformats.org/officeDocument/2006/relationships/slide"/><Relationship Id="rId48" Target="slides/slide43.xml" Type="http://schemas.openxmlformats.org/officeDocument/2006/relationships/slide"/><Relationship Id="rId49" Target="slides/slide44.xml" Type="http://schemas.openxmlformats.org/officeDocument/2006/relationships/slide"/><Relationship Id="rId5" Target="tableStyles.xml" Type="http://schemas.openxmlformats.org/officeDocument/2006/relationships/tableStyles"/><Relationship Id="rId50" Target="slides/slide45.xml" Type="http://schemas.openxmlformats.org/officeDocument/2006/relationships/slide"/><Relationship Id="rId51" Target="slides/slide46.xml" Type="http://schemas.openxmlformats.org/officeDocument/2006/relationships/slide"/><Relationship Id="rId52" Target="slides/slide47.xml" Type="http://schemas.openxmlformats.org/officeDocument/2006/relationships/slide"/><Relationship Id="rId53" Target="slides/slide48.xml" Type="http://schemas.openxmlformats.org/officeDocument/2006/relationships/slide"/><Relationship Id="rId54" Target="slides/slide49.xml" Type="http://schemas.openxmlformats.org/officeDocument/2006/relationships/slide"/><Relationship Id="rId55" Target="slides/slide50.xml" Type="http://schemas.openxmlformats.org/officeDocument/2006/relationships/slide"/><Relationship Id="rId56" Target="slides/slide51.xml" Type="http://schemas.openxmlformats.org/officeDocument/2006/relationships/slide"/><Relationship Id="rId57" Target="slides/slide52.xml" Type="http://schemas.openxmlformats.org/officeDocument/2006/relationships/slide"/><Relationship Id="rId58" Target="slides/slide53.xml" Type="http://schemas.openxmlformats.org/officeDocument/2006/relationships/slide"/><Relationship Id="rId59" Target="slides/slide54.xml" Type="http://schemas.openxmlformats.org/officeDocument/2006/relationships/slide"/><Relationship Id="rId6" Target="slides/slide1.xml" Type="http://schemas.openxmlformats.org/officeDocument/2006/relationships/slide"/><Relationship Id="rId60" Target="slides/slide55.xml" Type="http://schemas.openxmlformats.org/officeDocument/2006/relationships/slide"/><Relationship Id="rId61" Target="fonts/font61.fntdata" Type="http://schemas.openxmlformats.org/officeDocument/2006/relationships/font"/><Relationship Id="rId62" Target="fonts/font62.fntdata" Type="http://schemas.openxmlformats.org/officeDocument/2006/relationships/font"/><Relationship Id="rId63" Target="fonts/font63.fntdata" Type="http://schemas.openxmlformats.org/officeDocument/2006/relationships/font"/><Relationship Id="rId64" Target="fonts/font64.fntdata" Type="http://schemas.openxmlformats.org/officeDocument/2006/relationships/font"/><Relationship Id="rId65" Target="fonts/font65.fntdata" Type="http://schemas.openxmlformats.org/officeDocument/2006/relationships/font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1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1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9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1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Relationship Id="rId3" Target="../media/image1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1.pn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Relationship Id="rId3" Target="../media/image1.pn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11.png" Type="http://schemas.openxmlformats.org/officeDocument/2006/relationships/image"/><Relationship Id="rId4" Target="../media/image12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Relationship Id="rId3" Target="../media/image11.png" Type="http://schemas.openxmlformats.org/officeDocument/2006/relationships/image"/><Relationship Id="rId4" Target="../media/image12.sv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14.png" Type="http://schemas.openxmlformats.org/officeDocument/2006/relationships/image"/><Relationship Id="rId4" Target="../media/image15.sv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Relationship Id="rId3" Target="../media/image16.png" Type="http://schemas.openxmlformats.org/officeDocument/2006/relationships/image"/><Relationship Id="rId4" Target="../media/image17.sv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png" Type="http://schemas.openxmlformats.org/officeDocument/2006/relationships/image"/><Relationship Id="rId3" Target="../media/image19.sv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png" Type="http://schemas.openxmlformats.org/officeDocument/2006/relationships/image"/><Relationship Id="rId3" Target="../media/image19.sv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png" Type="http://schemas.openxmlformats.org/officeDocument/2006/relationships/image"/><Relationship Id="rId3" Target="../media/image19.svg" Type="http://schemas.openxmlformats.org/officeDocument/2006/relationships/image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png" Type="http://schemas.openxmlformats.org/officeDocument/2006/relationships/image"/><Relationship Id="rId3" Target="../media/image19.svg" Type="http://schemas.openxmlformats.org/officeDocument/2006/relationships/image"/></Relationships>
</file>

<file path=ppt/slides/_rels/slide2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png" Type="http://schemas.openxmlformats.org/officeDocument/2006/relationships/image"/><Relationship Id="rId3" Target="../media/image19.svg" Type="http://schemas.openxmlformats.org/officeDocument/2006/relationships/image"/></Relationships>
</file>

<file path=ppt/slides/_rels/slide2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png" Type="http://schemas.openxmlformats.org/officeDocument/2006/relationships/image"/><Relationship Id="rId3" Target="../media/image19.svg" Type="http://schemas.openxmlformats.org/officeDocument/2006/relationships/image"/></Relationships>
</file>

<file path=ppt/slides/_rels/slide2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png" Type="http://schemas.openxmlformats.org/officeDocument/2006/relationships/image"/><Relationship Id="rId3" Target="../media/image19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3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png" Type="http://schemas.openxmlformats.org/officeDocument/2006/relationships/image"/><Relationship Id="rId3" Target="../media/image21.svg" Type="http://schemas.openxmlformats.org/officeDocument/2006/relationships/image"/></Relationships>
</file>

<file path=ppt/slides/_rels/slide3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png" Type="http://schemas.openxmlformats.org/officeDocument/2006/relationships/image"/><Relationship Id="rId3" Target="../media/image21.svg" Type="http://schemas.openxmlformats.org/officeDocument/2006/relationships/image"/></Relationships>
</file>

<file path=ppt/slides/_rels/slide3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png" Type="http://schemas.openxmlformats.org/officeDocument/2006/relationships/image"/><Relationship Id="rId3" Target="../media/image21.svg" Type="http://schemas.openxmlformats.org/officeDocument/2006/relationships/image"/></Relationships>
</file>

<file path=ppt/slides/_rels/slide3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png" Type="http://schemas.openxmlformats.org/officeDocument/2006/relationships/image"/><Relationship Id="rId3" Target="../media/image21.svg" Type="http://schemas.openxmlformats.org/officeDocument/2006/relationships/image"/></Relationships>
</file>

<file path=ppt/slides/_rels/slide3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png" Type="http://schemas.openxmlformats.org/officeDocument/2006/relationships/image"/><Relationship Id="rId3" Target="../media/image21.svg" Type="http://schemas.openxmlformats.org/officeDocument/2006/relationships/image"/></Relationships>
</file>

<file path=ppt/slides/_rels/slide3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png" Type="http://schemas.openxmlformats.org/officeDocument/2006/relationships/image"/><Relationship Id="rId3" Target="../media/image21.svg" Type="http://schemas.openxmlformats.org/officeDocument/2006/relationships/image"/></Relationships>
</file>

<file path=ppt/slides/_rels/slide3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png" Type="http://schemas.openxmlformats.org/officeDocument/2006/relationships/image"/><Relationship Id="rId3" Target="../media/image21.svg" Type="http://schemas.openxmlformats.org/officeDocument/2006/relationships/image"/></Relationships>
</file>

<file path=ppt/slides/_rels/slide3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2.png" Type="http://schemas.openxmlformats.org/officeDocument/2006/relationships/image"/><Relationship Id="rId3" Target="../media/image23.svg" Type="http://schemas.openxmlformats.org/officeDocument/2006/relationships/image"/></Relationships>
</file>

<file path=ppt/slides/_rels/slide3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2.png" Type="http://schemas.openxmlformats.org/officeDocument/2006/relationships/image"/><Relationship Id="rId3" Target="../media/image23.svg" Type="http://schemas.openxmlformats.org/officeDocument/2006/relationships/image"/></Relationships>
</file>

<file path=ppt/slides/_rels/slide3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2.png" Type="http://schemas.openxmlformats.org/officeDocument/2006/relationships/image"/><Relationship Id="rId3" Target="../media/image23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4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2.png" Type="http://schemas.openxmlformats.org/officeDocument/2006/relationships/image"/><Relationship Id="rId3" Target="../media/image23.svg" Type="http://schemas.openxmlformats.org/officeDocument/2006/relationships/image"/></Relationships>
</file>

<file path=ppt/slides/_rels/slide4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4.png" Type="http://schemas.openxmlformats.org/officeDocument/2006/relationships/image"/><Relationship Id="rId4" Target="../media/image25.svg" Type="http://schemas.openxmlformats.org/officeDocument/2006/relationships/image"/></Relationships>
</file>

<file path=ppt/slides/_rels/slide4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6.png" Type="http://schemas.openxmlformats.org/officeDocument/2006/relationships/image"/></Relationships>
</file>

<file path=ppt/slides/_rels/slide4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6.png" Type="http://schemas.openxmlformats.org/officeDocument/2006/relationships/image"/></Relationships>
</file>

<file path=ppt/slides/_rels/slide4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7.png" Type="http://schemas.openxmlformats.org/officeDocument/2006/relationships/image"/></Relationships>
</file>

<file path=ppt/slides/_rels/slide4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7.png" Type="http://schemas.openxmlformats.org/officeDocument/2006/relationships/image"/></Relationships>
</file>

<file path=ppt/slides/_rels/slide4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7.png" Type="http://schemas.openxmlformats.org/officeDocument/2006/relationships/image"/></Relationships>
</file>

<file path=ppt/slides/_rels/slide4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7.png" Type="http://schemas.openxmlformats.org/officeDocument/2006/relationships/image"/></Relationships>
</file>

<file path=ppt/slides/_rels/slide4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7.png" Type="http://schemas.openxmlformats.org/officeDocument/2006/relationships/image"/></Relationships>
</file>

<file path=ppt/slides/_rels/slide4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7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5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8.png" Type="http://schemas.openxmlformats.org/officeDocument/2006/relationships/image"/><Relationship Id="rId3" Target="../media/image29.svg" Type="http://schemas.openxmlformats.org/officeDocument/2006/relationships/image"/></Relationships>
</file>

<file path=ppt/slides/_rels/slide5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8.png" Type="http://schemas.openxmlformats.org/officeDocument/2006/relationships/image"/><Relationship Id="rId3" Target="../media/image29.svg" Type="http://schemas.openxmlformats.org/officeDocument/2006/relationships/image"/></Relationships>
</file>

<file path=ppt/slides/_rels/slide5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4.png" Type="http://schemas.openxmlformats.org/officeDocument/2006/relationships/image"/><Relationship Id="rId3" Target="../media/image25.svg" Type="http://schemas.openxmlformats.org/officeDocument/2006/relationships/image"/></Relationships>
</file>

<file path=ppt/slides/_rels/slide5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4.png" Type="http://schemas.openxmlformats.org/officeDocument/2006/relationships/image"/><Relationship Id="rId3" Target="../media/image25.svg" Type="http://schemas.openxmlformats.org/officeDocument/2006/relationships/image"/></Relationships>
</file>

<file path=ppt/slides/_rels/slide5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0.png" Type="http://schemas.openxmlformats.org/officeDocument/2006/relationships/image"/><Relationship Id="rId3" Target="../media/image31.svg" Type="http://schemas.openxmlformats.org/officeDocument/2006/relationships/image"/></Relationships>
</file>

<file path=ppt/slides/_rels/slide5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5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1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2006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9509025" y="-284100"/>
            <a:ext cx="22372272" cy="16113586"/>
          </a:xfrm>
          <a:custGeom>
            <a:avLst/>
            <a:gdLst/>
            <a:ahLst/>
            <a:cxnLst/>
            <a:rect r="r" b="b" t="t" l="l"/>
            <a:pathLst>
              <a:path h="16113586" w="22372272">
                <a:moveTo>
                  <a:pt x="0" y="0"/>
                </a:moveTo>
                <a:lnTo>
                  <a:pt x="22372272" y="0"/>
                </a:lnTo>
                <a:lnTo>
                  <a:pt x="22372272" y="16113587"/>
                </a:lnTo>
                <a:lnTo>
                  <a:pt x="0" y="1611358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7000"/>
            </a:blip>
            <a:stretch>
              <a:fillRect l="-7612" t="0" r="-202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05840" y="4744636"/>
            <a:ext cx="7007876" cy="61037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965"/>
              </a:lnSpc>
            </a:pPr>
            <a:r>
              <a:rPr lang="en-US" b="true" sz="5423" spc="238">
                <a:solidFill>
                  <a:srgbClr val="FFC700"/>
                </a:solidFill>
                <a:latin typeface="Encode Sans Condensed Semi-Bold"/>
                <a:ea typeface="Encode Sans Condensed Semi-Bold"/>
                <a:cs typeface="Encode Sans Condensed Semi-Bold"/>
                <a:sym typeface="Encode Sans Condensed Semi-Bold"/>
              </a:rPr>
              <a:t>RESERVED FOR</a:t>
            </a:r>
          </a:p>
          <a:p>
            <a:pPr algn="l">
              <a:lnSpc>
                <a:spcPts val="5965"/>
              </a:lnSpc>
            </a:pPr>
          </a:p>
          <a:p>
            <a:pPr algn="l">
              <a:lnSpc>
                <a:spcPts val="11931"/>
              </a:lnSpc>
            </a:pPr>
            <a:r>
              <a:rPr lang="en-US" b="true" sz="10847" spc="477">
                <a:solidFill>
                  <a:srgbClr val="FFFFFF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EASY ACCESS GUESTS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2006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39511" y="-163396"/>
            <a:ext cx="10465585" cy="15708196"/>
          </a:xfrm>
          <a:custGeom>
            <a:avLst/>
            <a:gdLst/>
            <a:ahLst/>
            <a:cxnLst/>
            <a:rect r="r" b="b" t="t" l="l"/>
            <a:pathLst>
              <a:path h="15708196" w="10465585">
                <a:moveTo>
                  <a:pt x="0" y="0"/>
                </a:moveTo>
                <a:lnTo>
                  <a:pt x="10465585" y="0"/>
                </a:lnTo>
                <a:lnTo>
                  <a:pt x="10465585" y="15708196"/>
                </a:lnTo>
                <a:lnTo>
                  <a:pt x="0" y="1570819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9509025" y="-284100"/>
            <a:ext cx="22372272" cy="16113586"/>
          </a:xfrm>
          <a:custGeom>
            <a:avLst/>
            <a:gdLst/>
            <a:ahLst/>
            <a:cxnLst/>
            <a:rect r="r" b="b" t="t" l="l"/>
            <a:pathLst>
              <a:path h="16113586" w="22372272">
                <a:moveTo>
                  <a:pt x="0" y="0"/>
                </a:moveTo>
                <a:lnTo>
                  <a:pt x="22372272" y="0"/>
                </a:lnTo>
                <a:lnTo>
                  <a:pt x="22372272" y="16113587"/>
                </a:lnTo>
                <a:lnTo>
                  <a:pt x="0" y="1611358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8000"/>
            </a:blip>
            <a:stretch>
              <a:fillRect l="-7612" t="0" r="-202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672447" y="3301056"/>
            <a:ext cx="7696087" cy="89361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3500"/>
              </a:lnSpc>
            </a:pPr>
            <a:r>
              <a:rPr lang="en-US" b="true" sz="15000" spc="359">
                <a:solidFill>
                  <a:srgbClr val="FFFFFF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PLEASE FIND A SEAT</a:t>
            </a:r>
          </a:p>
          <a:p>
            <a:pPr algn="l">
              <a:lnSpc>
                <a:spcPts val="10100"/>
              </a:lnSpc>
            </a:pPr>
          </a:p>
          <a:p>
            <a:pPr algn="l">
              <a:lnSpc>
                <a:spcPts val="10100"/>
              </a:lnSpc>
            </a:pPr>
          </a:p>
          <a:p>
            <a:pPr algn="l">
              <a:lnSpc>
                <a:spcPts val="5040"/>
              </a:lnSpc>
            </a:pPr>
            <a:r>
              <a:rPr lang="en-US" sz="5600" spc="134" b="true">
                <a:solidFill>
                  <a:srgbClr val="FFC700"/>
                </a:solidFill>
                <a:latin typeface="Encode Sans Condensed Semi-Bold"/>
                <a:ea typeface="Encode Sans Condensed Semi-Bold"/>
                <a:cs typeface="Encode Sans Condensed Semi-Bold"/>
                <a:sym typeface="Encode Sans Condensed Semi-Bold"/>
              </a:rPr>
              <a:t>The ceremony will begin shortly</a:t>
            </a:r>
          </a:p>
        </p:txBody>
      </p:sp>
      <p:sp>
        <p:nvSpPr>
          <p:cNvPr name="AutoShape 5" id="5"/>
          <p:cNvSpPr/>
          <p:nvPr/>
        </p:nvSpPr>
        <p:spPr>
          <a:xfrm>
            <a:off x="672447" y="9836625"/>
            <a:ext cx="6580983" cy="0"/>
          </a:xfrm>
          <a:prstGeom prst="line">
            <a:avLst/>
          </a:prstGeom>
          <a:ln cap="flat" w="323850">
            <a:solidFill>
              <a:srgbClr val="FFC700"/>
            </a:solidFill>
            <a:prstDash val="solid"/>
            <a:headEnd type="none" len="sm" w="sm"/>
            <a:tailEnd type="arrow" len="sm" w="med"/>
          </a:ln>
        </p:spPr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2006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39511" y="-163396"/>
            <a:ext cx="10465585" cy="15708196"/>
          </a:xfrm>
          <a:custGeom>
            <a:avLst/>
            <a:gdLst/>
            <a:ahLst/>
            <a:cxnLst/>
            <a:rect r="r" b="b" t="t" l="l"/>
            <a:pathLst>
              <a:path h="15708196" w="10465585">
                <a:moveTo>
                  <a:pt x="0" y="0"/>
                </a:moveTo>
                <a:lnTo>
                  <a:pt x="10465585" y="0"/>
                </a:lnTo>
                <a:lnTo>
                  <a:pt x="10465585" y="15708196"/>
                </a:lnTo>
                <a:lnTo>
                  <a:pt x="0" y="1570819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9509025" y="-284100"/>
            <a:ext cx="22372272" cy="16113586"/>
          </a:xfrm>
          <a:custGeom>
            <a:avLst/>
            <a:gdLst/>
            <a:ahLst/>
            <a:cxnLst/>
            <a:rect r="r" b="b" t="t" l="l"/>
            <a:pathLst>
              <a:path h="16113586" w="22372272">
                <a:moveTo>
                  <a:pt x="0" y="0"/>
                </a:moveTo>
                <a:lnTo>
                  <a:pt x="22372272" y="0"/>
                </a:lnTo>
                <a:lnTo>
                  <a:pt x="22372272" y="16113587"/>
                </a:lnTo>
                <a:lnTo>
                  <a:pt x="0" y="1611358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30000"/>
            </a:blip>
            <a:stretch>
              <a:fillRect l="-7612" t="0" r="-202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725706" y="3326192"/>
            <a:ext cx="7696087" cy="91290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3800"/>
              </a:lnSpc>
            </a:pPr>
            <a:r>
              <a:rPr lang="en-US" b="true" sz="15000" spc="359">
                <a:solidFill>
                  <a:srgbClr val="FFFFFF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PLEASE FIND A SEAT</a:t>
            </a:r>
          </a:p>
          <a:p>
            <a:pPr algn="l">
              <a:lnSpc>
                <a:spcPts val="10324"/>
              </a:lnSpc>
            </a:pPr>
          </a:p>
          <a:p>
            <a:pPr algn="l">
              <a:lnSpc>
                <a:spcPts val="10324"/>
              </a:lnSpc>
            </a:pPr>
          </a:p>
          <a:p>
            <a:pPr algn="l">
              <a:lnSpc>
                <a:spcPts val="5152"/>
              </a:lnSpc>
            </a:pPr>
            <a:r>
              <a:rPr lang="en-US" sz="5600" spc="134" b="true">
                <a:solidFill>
                  <a:srgbClr val="FFC700"/>
                </a:solidFill>
                <a:latin typeface="Encode Sans Condensed Semi-Bold"/>
                <a:ea typeface="Encode Sans Condensed Semi-Bold"/>
                <a:cs typeface="Encode Sans Condensed Semi-Bold"/>
                <a:sym typeface="Encode Sans Condensed Semi-Bold"/>
              </a:rPr>
              <a:t>The ceremony will begin shortly</a:t>
            </a:r>
          </a:p>
        </p:txBody>
      </p:sp>
      <p:sp>
        <p:nvSpPr>
          <p:cNvPr name="AutoShape 5" id="5"/>
          <p:cNvSpPr/>
          <p:nvPr/>
        </p:nvSpPr>
        <p:spPr>
          <a:xfrm flipV="true">
            <a:off x="725706" y="9826669"/>
            <a:ext cx="6329339" cy="57660"/>
          </a:xfrm>
          <a:prstGeom prst="line">
            <a:avLst/>
          </a:prstGeom>
          <a:ln cap="flat" w="323850">
            <a:solidFill>
              <a:srgbClr val="FFC700"/>
            </a:solidFill>
            <a:prstDash val="solid"/>
            <a:headEnd type="arrow" len="sm" w="med"/>
            <a:tailEnd type="none" len="sm" w="sm"/>
          </a:ln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2006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5541014" y="-163396"/>
            <a:ext cx="23893495" cy="15948908"/>
          </a:xfrm>
          <a:custGeom>
            <a:avLst/>
            <a:gdLst/>
            <a:ahLst/>
            <a:cxnLst/>
            <a:rect r="r" b="b" t="t" l="l"/>
            <a:pathLst>
              <a:path h="15948908" w="23893495">
                <a:moveTo>
                  <a:pt x="0" y="0"/>
                </a:moveTo>
                <a:lnTo>
                  <a:pt x="23893495" y="0"/>
                </a:lnTo>
                <a:lnTo>
                  <a:pt x="23893495" y="15948908"/>
                </a:lnTo>
                <a:lnTo>
                  <a:pt x="0" y="159489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438378" y="5860415"/>
            <a:ext cx="9309806" cy="41097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400"/>
              </a:lnSpc>
            </a:pPr>
            <a:r>
              <a:rPr lang="en-US" b="true" sz="12000" spc="336">
                <a:solidFill>
                  <a:srgbClr val="FFFFFF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GRADUATES</a:t>
            </a:r>
            <a:r>
              <a:rPr lang="en-US" b="true" sz="12000" spc="336">
                <a:solidFill>
                  <a:srgbClr val="FFC700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 </a:t>
            </a:r>
          </a:p>
          <a:p>
            <a:pPr algn="ctr">
              <a:lnSpc>
                <a:spcPts val="11400"/>
              </a:lnSpc>
            </a:pPr>
            <a:r>
              <a:rPr lang="en-US" b="true" sz="12000" spc="336">
                <a:solidFill>
                  <a:srgbClr val="FFFFFF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ONLY</a:t>
            </a:r>
          </a:p>
          <a:p>
            <a:pPr algn="ctr">
              <a:lnSpc>
                <a:spcPts val="14000"/>
              </a:lnSpc>
            </a:pPr>
            <a:r>
              <a:rPr lang="en-US" b="true" sz="5600" spc="156">
                <a:solidFill>
                  <a:srgbClr val="FFC700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BEYOND THIS POINT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2006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5541014" y="-163396"/>
            <a:ext cx="23893495" cy="15948908"/>
          </a:xfrm>
          <a:custGeom>
            <a:avLst/>
            <a:gdLst/>
            <a:ahLst/>
            <a:cxnLst/>
            <a:rect r="r" b="b" t="t" l="l"/>
            <a:pathLst>
              <a:path h="15948908" w="23893495">
                <a:moveTo>
                  <a:pt x="0" y="0"/>
                </a:moveTo>
                <a:lnTo>
                  <a:pt x="23893495" y="0"/>
                </a:lnTo>
                <a:lnTo>
                  <a:pt x="23893495" y="15948908"/>
                </a:lnTo>
                <a:lnTo>
                  <a:pt x="0" y="159489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438378" y="5860415"/>
            <a:ext cx="9309806" cy="41097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400"/>
              </a:lnSpc>
            </a:pPr>
            <a:r>
              <a:rPr lang="en-US" b="true" sz="12000" spc="336">
                <a:solidFill>
                  <a:srgbClr val="FFFFFF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GRADUATES</a:t>
            </a:r>
            <a:r>
              <a:rPr lang="en-US" b="true" sz="12000" spc="336">
                <a:solidFill>
                  <a:srgbClr val="FFC700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 </a:t>
            </a:r>
          </a:p>
          <a:p>
            <a:pPr algn="ctr">
              <a:lnSpc>
                <a:spcPts val="11400"/>
              </a:lnSpc>
            </a:pPr>
            <a:r>
              <a:rPr lang="en-US" b="true" sz="12000" spc="336">
                <a:solidFill>
                  <a:srgbClr val="FFFFFF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ONLY</a:t>
            </a:r>
          </a:p>
          <a:p>
            <a:pPr algn="ctr">
              <a:lnSpc>
                <a:spcPts val="14000"/>
              </a:lnSpc>
            </a:pPr>
            <a:r>
              <a:rPr lang="en-US" b="true" sz="5600" spc="156">
                <a:solidFill>
                  <a:srgbClr val="FFC700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OVERFLOW OPEN @2:30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2006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39511" y="-163396"/>
            <a:ext cx="10465585" cy="15708196"/>
          </a:xfrm>
          <a:custGeom>
            <a:avLst/>
            <a:gdLst/>
            <a:ahLst/>
            <a:cxnLst/>
            <a:rect r="r" b="b" t="t" l="l"/>
            <a:pathLst>
              <a:path h="15708196" w="10465585">
                <a:moveTo>
                  <a:pt x="0" y="0"/>
                </a:moveTo>
                <a:lnTo>
                  <a:pt x="10465585" y="0"/>
                </a:lnTo>
                <a:lnTo>
                  <a:pt x="10465585" y="15708196"/>
                </a:lnTo>
                <a:lnTo>
                  <a:pt x="0" y="1570819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5541014" y="-163396"/>
            <a:ext cx="23893495" cy="15948908"/>
          </a:xfrm>
          <a:custGeom>
            <a:avLst/>
            <a:gdLst/>
            <a:ahLst/>
            <a:cxnLst/>
            <a:rect r="r" b="b" t="t" l="l"/>
            <a:pathLst>
              <a:path h="15948908" w="23893495">
                <a:moveTo>
                  <a:pt x="0" y="0"/>
                </a:moveTo>
                <a:lnTo>
                  <a:pt x="23893495" y="0"/>
                </a:lnTo>
                <a:lnTo>
                  <a:pt x="23893495" y="15948908"/>
                </a:lnTo>
                <a:lnTo>
                  <a:pt x="0" y="1594890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438378" y="5860415"/>
            <a:ext cx="9309806" cy="41097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400"/>
              </a:lnSpc>
            </a:pPr>
            <a:r>
              <a:rPr lang="en-US" b="true" sz="12000" spc="336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GRADUATES </a:t>
            </a:r>
          </a:p>
          <a:p>
            <a:pPr algn="ctr">
              <a:lnSpc>
                <a:spcPts val="11400"/>
              </a:lnSpc>
            </a:pPr>
            <a:r>
              <a:rPr lang="en-US" b="true" sz="12000" spc="336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ONLY</a:t>
            </a:r>
          </a:p>
          <a:p>
            <a:pPr algn="ctr">
              <a:lnSpc>
                <a:spcPts val="14000"/>
              </a:lnSpc>
            </a:pPr>
            <a:r>
              <a:rPr lang="en-US" b="true" sz="5600" spc="156">
                <a:solidFill>
                  <a:srgbClr val="5A5A5A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BEYOND THIS POINT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2006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39511" y="-163396"/>
            <a:ext cx="10465585" cy="15708196"/>
          </a:xfrm>
          <a:custGeom>
            <a:avLst/>
            <a:gdLst/>
            <a:ahLst/>
            <a:cxnLst/>
            <a:rect r="r" b="b" t="t" l="l"/>
            <a:pathLst>
              <a:path h="15708196" w="10465585">
                <a:moveTo>
                  <a:pt x="0" y="0"/>
                </a:moveTo>
                <a:lnTo>
                  <a:pt x="10465585" y="0"/>
                </a:lnTo>
                <a:lnTo>
                  <a:pt x="10465585" y="15708196"/>
                </a:lnTo>
                <a:lnTo>
                  <a:pt x="0" y="1570819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9509025" y="-284100"/>
            <a:ext cx="22372272" cy="16113586"/>
          </a:xfrm>
          <a:custGeom>
            <a:avLst/>
            <a:gdLst/>
            <a:ahLst/>
            <a:cxnLst/>
            <a:rect r="r" b="b" t="t" l="l"/>
            <a:pathLst>
              <a:path h="16113586" w="22372272">
                <a:moveTo>
                  <a:pt x="0" y="0"/>
                </a:moveTo>
                <a:lnTo>
                  <a:pt x="22372272" y="0"/>
                </a:lnTo>
                <a:lnTo>
                  <a:pt x="22372272" y="16113587"/>
                </a:lnTo>
                <a:lnTo>
                  <a:pt x="0" y="1611358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8000"/>
            </a:blip>
            <a:stretch>
              <a:fillRect l="-7612" t="0" r="-202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805777" y="4980093"/>
            <a:ext cx="8025217" cy="57852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311"/>
              </a:lnSpc>
            </a:pPr>
            <a:r>
              <a:rPr lang="en-US" b="true" sz="11199" spc="111">
                <a:solidFill>
                  <a:srgbClr val="FFFFFF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GRADUATE SEATING</a:t>
            </a:r>
          </a:p>
          <a:p>
            <a:pPr algn="l">
              <a:lnSpc>
                <a:spcPts val="11311"/>
              </a:lnSpc>
            </a:pPr>
            <a:r>
              <a:rPr lang="en-US" b="true" sz="11199" spc="111">
                <a:solidFill>
                  <a:srgbClr val="FFFFFF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AVAILABLE AHEAD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39511" y="-163396"/>
            <a:ext cx="10197911" cy="15708196"/>
          </a:xfrm>
          <a:custGeom>
            <a:avLst/>
            <a:gdLst/>
            <a:ahLst/>
            <a:cxnLst/>
            <a:rect r="r" b="b" t="t" l="l"/>
            <a:pathLst>
              <a:path h="15708196" w="10197911">
                <a:moveTo>
                  <a:pt x="0" y="0"/>
                </a:moveTo>
                <a:lnTo>
                  <a:pt x="10197911" y="0"/>
                </a:lnTo>
                <a:lnTo>
                  <a:pt x="10197911" y="15708196"/>
                </a:lnTo>
                <a:lnTo>
                  <a:pt x="0" y="1570819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7000"/>
            </a:blip>
            <a:stretch>
              <a:fillRect l="0" t="0" r="-2624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9509025" y="-284100"/>
            <a:ext cx="19567425" cy="16113586"/>
          </a:xfrm>
          <a:custGeom>
            <a:avLst/>
            <a:gdLst/>
            <a:ahLst/>
            <a:cxnLst/>
            <a:rect r="r" b="b" t="t" l="l"/>
            <a:pathLst>
              <a:path h="16113586" w="19567425">
                <a:moveTo>
                  <a:pt x="0" y="0"/>
                </a:moveTo>
                <a:lnTo>
                  <a:pt x="19567425" y="0"/>
                </a:lnTo>
                <a:lnTo>
                  <a:pt x="19567425" y="16113587"/>
                </a:lnTo>
                <a:lnTo>
                  <a:pt x="0" y="1611358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7999"/>
            </a:blip>
            <a:stretch>
              <a:fillRect l="-8703" t="0" r="-16644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805777" y="4980093"/>
            <a:ext cx="8025217" cy="57852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311"/>
              </a:lnSpc>
            </a:pPr>
            <a:r>
              <a:rPr lang="en-US" b="true" sz="11199" spc="111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GRADUATE SEATING</a:t>
            </a:r>
          </a:p>
          <a:p>
            <a:pPr algn="l">
              <a:lnSpc>
                <a:spcPts val="11311"/>
              </a:lnSpc>
            </a:pPr>
            <a:r>
              <a:rPr lang="en-US" b="true" sz="11199" spc="111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AVAILABLE AHEAD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2006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39511" y="-163396"/>
            <a:ext cx="10465585" cy="15708196"/>
          </a:xfrm>
          <a:custGeom>
            <a:avLst/>
            <a:gdLst/>
            <a:ahLst/>
            <a:cxnLst/>
            <a:rect r="r" b="b" t="t" l="l"/>
            <a:pathLst>
              <a:path h="15708196" w="10465585">
                <a:moveTo>
                  <a:pt x="0" y="0"/>
                </a:moveTo>
                <a:lnTo>
                  <a:pt x="10465585" y="0"/>
                </a:lnTo>
                <a:lnTo>
                  <a:pt x="10465585" y="15708196"/>
                </a:lnTo>
                <a:lnTo>
                  <a:pt x="0" y="1570819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9509025" y="-284100"/>
            <a:ext cx="22372272" cy="16113586"/>
          </a:xfrm>
          <a:custGeom>
            <a:avLst/>
            <a:gdLst/>
            <a:ahLst/>
            <a:cxnLst/>
            <a:rect r="r" b="b" t="t" l="l"/>
            <a:pathLst>
              <a:path h="16113586" w="22372272">
                <a:moveTo>
                  <a:pt x="0" y="0"/>
                </a:moveTo>
                <a:lnTo>
                  <a:pt x="22372272" y="0"/>
                </a:lnTo>
                <a:lnTo>
                  <a:pt x="22372272" y="16113587"/>
                </a:lnTo>
                <a:lnTo>
                  <a:pt x="0" y="1611358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8000"/>
            </a:blip>
            <a:stretch>
              <a:fillRect l="-7612" t="0" r="-202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476420" y="5803800"/>
            <a:ext cx="7545064" cy="316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2319"/>
              </a:lnSpc>
            </a:pPr>
            <a:r>
              <a:rPr lang="en-US" b="true" sz="11199" spc="111">
                <a:solidFill>
                  <a:srgbClr val="FFFFFF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GRADUATE SEATING</a:t>
            </a:r>
          </a:p>
        </p:txBody>
      </p:sp>
      <p:sp>
        <p:nvSpPr>
          <p:cNvPr name="AutoShape 5" id="5"/>
          <p:cNvSpPr/>
          <p:nvPr/>
        </p:nvSpPr>
        <p:spPr>
          <a:xfrm>
            <a:off x="476420" y="10074809"/>
            <a:ext cx="7545064" cy="0"/>
          </a:xfrm>
          <a:prstGeom prst="line">
            <a:avLst/>
          </a:prstGeom>
          <a:ln cap="flat" w="323850">
            <a:solidFill>
              <a:srgbClr val="FFC700"/>
            </a:solidFill>
            <a:prstDash val="solid"/>
            <a:headEnd type="arrow" len="sm" w="med"/>
            <a:tailEnd type="none" len="sm" w="sm"/>
          </a:ln>
        </p:spPr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39511" y="-163396"/>
            <a:ext cx="10197911" cy="15708196"/>
          </a:xfrm>
          <a:custGeom>
            <a:avLst/>
            <a:gdLst/>
            <a:ahLst/>
            <a:cxnLst/>
            <a:rect r="r" b="b" t="t" l="l"/>
            <a:pathLst>
              <a:path h="15708196" w="10197911">
                <a:moveTo>
                  <a:pt x="0" y="0"/>
                </a:moveTo>
                <a:lnTo>
                  <a:pt x="10197911" y="0"/>
                </a:lnTo>
                <a:lnTo>
                  <a:pt x="10197911" y="15708196"/>
                </a:lnTo>
                <a:lnTo>
                  <a:pt x="0" y="1570819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7000"/>
            </a:blip>
            <a:stretch>
              <a:fillRect l="0" t="0" r="-2624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9509025" y="-284100"/>
            <a:ext cx="22372272" cy="16113586"/>
          </a:xfrm>
          <a:custGeom>
            <a:avLst/>
            <a:gdLst/>
            <a:ahLst/>
            <a:cxnLst/>
            <a:rect r="r" b="b" t="t" l="l"/>
            <a:pathLst>
              <a:path h="16113586" w="22372272">
                <a:moveTo>
                  <a:pt x="0" y="0"/>
                </a:moveTo>
                <a:lnTo>
                  <a:pt x="22372272" y="0"/>
                </a:lnTo>
                <a:lnTo>
                  <a:pt x="22372272" y="16113587"/>
                </a:lnTo>
                <a:lnTo>
                  <a:pt x="0" y="1611358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2000"/>
            </a:blip>
            <a:stretch>
              <a:fillRect l="-7612" t="0" r="-202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56668" y="6243940"/>
            <a:ext cx="7545064" cy="316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2319"/>
              </a:lnSpc>
            </a:pPr>
            <a:r>
              <a:rPr lang="en-US" b="true" sz="11199" spc="111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GRADUATE SEATING</a:t>
            </a:r>
          </a:p>
        </p:txBody>
      </p:sp>
      <p:sp>
        <p:nvSpPr>
          <p:cNvPr name="AutoShape 5" id="5"/>
          <p:cNvSpPr/>
          <p:nvPr/>
        </p:nvSpPr>
        <p:spPr>
          <a:xfrm>
            <a:off x="1005840" y="10855062"/>
            <a:ext cx="7795892" cy="0"/>
          </a:xfrm>
          <a:prstGeom prst="line">
            <a:avLst/>
          </a:prstGeom>
          <a:ln cap="flat" w="323850">
            <a:solidFill>
              <a:srgbClr val="32006E"/>
            </a:solidFill>
            <a:prstDash val="solid"/>
            <a:headEnd type="arrow" len="sm" w="med"/>
            <a:tailEnd type="none" len="sm" w="sm"/>
          </a:ln>
        </p:spPr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2006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9509025" y="-284100"/>
            <a:ext cx="22372272" cy="16113586"/>
          </a:xfrm>
          <a:custGeom>
            <a:avLst/>
            <a:gdLst/>
            <a:ahLst/>
            <a:cxnLst/>
            <a:rect r="r" b="b" t="t" l="l"/>
            <a:pathLst>
              <a:path h="16113586" w="22372272">
                <a:moveTo>
                  <a:pt x="0" y="0"/>
                </a:moveTo>
                <a:lnTo>
                  <a:pt x="22372272" y="0"/>
                </a:lnTo>
                <a:lnTo>
                  <a:pt x="22372272" y="16113587"/>
                </a:lnTo>
                <a:lnTo>
                  <a:pt x="0" y="1611358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1000"/>
            </a:blip>
            <a:stretch>
              <a:fillRect l="-7612" t="0" r="-202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758782" y="8104194"/>
            <a:ext cx="8540835" cy="43635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799"/>
              </a:lnSpc>
            </a:pPr>
            <a:r>
              <a:rPr lang="en-US" b="true" sz="8799" spc="87">
                <a:solidFill>
                  <a:srgbClr val="FFFFFF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ACCESSIBILITY </a:t>
            </a:r>
          </a:p>
          <a:p>
            <a:pPr algn="ctr">
              <a:lnSpc>
                <a:spcPts val="8799"/>
              </a:lnSpc>
            </a:pPr>
            <a:r>
              <a:rPr lang="en-US" b="true" sz="8799" spc="87">
                <a:solidFill>
                  <a:srgbClr val="FFFFFF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SEATING</a:t>
            </a:r>
          </a:p>
          <a:p>
            <a:pPr algn="ctr">
              <a:lnSpc>
                <a:spcPts val="7200"/>
              </a:lnSpc>
            </a:pPr>
          </a:p>
          <a:p>
            <a:pPr algn="ctr">
              <a:lnSpc>
                <a:spcPts val="4800"/>
              </a:lnSpc>
            </a:pPr>
            <a:r>
              <a:rPr lang="en-US" b="true" sz="4800" spc="48">
                <a:solidFill>
                  <a:srgbClr val="FFC700"/>
                </a:solidFill>
                <a:latin typeface="Encode Sans Condensed Semi-Bold"/>
                <a:ea typeface="Encode Sans Condensed Semi-Bold"/>
                <a:cs typeface="Encode Sans Condensed Semi-Bold"/>
                <a:sym typeface="Encode Sans Condensed Semi-Bold"/>
              </a:rPr>
              <a:t>Maximum </a:t>
            </a:r>
            <a:r>
              <a:rPr lang="en-US" b="true" sz="4800" spc="48">
                <a:solidFill>
                  <a:srgbClr val="FFC700"/>
                </a:solidFill>
                <a:latin typeface="Encode Sans Condensed Semi-Bold"/>
                <a:ea typeface="Encode Sans Condensed Semi-Bold"/>
                <a:cs typeface="Encode Sans Condensed Semi-Bold"/>
                <a:sym typeface="Encode Sans Condensed Semi-Bold"/>
              </a:rPr>
              <a:t>Capacity:</a:t>
            </a:r>
          </a:p>
          <a:p>
            <a:pPr algn="ctr">
              <a:lnSpc>
                <a:spcPts val="4800"/>
              </a:lnSpc>
            </a:pPr>
            <a:r>
              <a:rPr lang="en-US" b="true" sz="4800" spc="48">
                <a:solidFill>
                  <a:srgbClr val="FFFFFF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2 guests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2982509" y="1590849"/>
            <a:ext cx="4093382" cy="4093382"/>
          </a:xfrm>
          <a:custGeom>
            <a:avLst/>
            <a:gdLst/>
            <a:ahLst/>
            <a:cxnLst/>
            <a:rect r="r" b="b" t="t" l="l"/>
            <a:pathLst>
              <a:path h="4093382" w="4093382">
                <a:moveTo>
                  <a:pt x="0" y="0"/>
                </a:moveTo>
                <a:lnTo>
                  <a:pt x="4093382" y="0"/>
                </a:lnTo>
                <a:lnTo>
                  <a:pt x="4093382" y="4093382"/>
                </a:lnTo>
                <a:lnTo>
                  <a:pt x="0" y="409338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4445626" y="6037481"/>
            <a:ext cx="1167148" cy="8500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528"/>
              </a:lnSpc>
              <a:spcBef>
                <a:spcPct val="0"/>
              </a:spcBef>
            </a:pPr>
            <a:r>
              <a:rPr lang="en-US" b="true" sz="6464" spc="64">
                <a:solidFill>
                  <a:srgbClr val="FFC700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X 2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2006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9509025" y="-284100"/>
            <a:ext cx="22372272" cy="16113586"/>
          </a:xfrm>
          <a:custGeom>
            <a:avLst/>
            <a:gdLst/>
            <a:ahLst/>
            <a:cxnLst/>
            <a:rect r="r" b="b" t="t" l="l"/>
            <a:pathLst>
              <a:path h="16113586" w="22372272">
                <a:moveTo>
                  <a:pt x="0" y="0"/>
                </a:moveTo>
                <a:lnTo>
                  <a:pt x="22372272" y="0"/>
                </a:lnTo>
                <a:lnTo>
                  <a:pt x="22372272" y="16113587"/>
                </a:lnTo>
                <a:lnTo>
                  <a:pt x="0" y="1611358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7000"/>
            </a:blip>
            <a:stretch>
              <a:fillRect l="-7612" t="0" r="-202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626060" y="2243864"/>
            <a:ext cx="9220810" cy="114629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944"/>
              </a:lnSpc>
            </a:pPr>
            <a:r>
              <a:rPr lang="en-US" b="true" sz="5403" spc="237">
                <a:solidFill>
                  <a:srgbClr val="FFC700"/>
                </a:solidFill>
                <a:latin typeface="Encode Sans Condensed Semi-Bold"/>
                <a:ea typeface="Encode Sans Condensed Semi-Bold"/>
                <a:cs typeface="Encode Sans Condensed Semi-Bold"/>
                <a:sym typeface="Encode Sans Condensed Semi-Bold"/>
              </a:rPr>
              <a:t>CBE GRADUATION CELEBRATION</a:t>
            </a:r>
          </a:p>
          <a:p>
            <a:pPr algn="l">
              <a:lnSpc>
                <a:spcPts val="5944"/>
              </a:lnSpc>
            </a:pPr>
          </a:p>
          <a:p>
            <a:pPr algn="l">
              <a:lnSpc>
                <a:spcPts val="10354"/>
              </a:lnSpc>
            </a:pPr>
            <a:r>
              <a:rPr lang="en-US" b="true" sz="9412" spc="414">
                <a:solidFill>
                  <a:srgbClr val="FFFFFF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INFO </a:t>
            </a:r>
          </a:p>
          <a:p>
            <a:pPr algn="l">
              <a:lnSpc>
                <a:spcPts val="10354"/>
              </a:lnSpc>
            </a:pPr>
            <a:r>
              <a:rPr lang="en-US" b="true" sz="9412" spc="414">
                <a:solidFill>
                  <a:srgbClr val="FFFFFF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TABLE</a:t>
            </a:r>
          </a:p>
          <a:p>
            <a:pPr algn="l">
              <a:lnSpc>
                <a:spcPts val="10354"/>
              </a:lnSpc>
            </a:pPr>
          </a:p>
          <a:p>
            <a:pPr algn="l">
              <a:lnSpc>
                <a:spcPts val="10354"/>
              </a:lnSpc>
            </a:pPr>
            <a:r>
              <a:rPr lang="en-US" b="true" sz="9412" spc="414">
                <a:solidFill>
                  <a:srgbClr val="FFFFFF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PROGRAMS</a:t>
            </a:r>
          </a:p>
          <a:p>
            <a:pPr algn="l">
              <a:lnSpc>
                <a:spcPts val="10354"/>
              </a:lnSpc>
            </a:pPr>
          </a:p>
          <a:p>
            <a:pPr algn="l">
              <a:lnSpc>
                <a:spcPts val="10354"/>
              </a:lnSpc>
            </a:pPr>
            <a:r>
              <a:rPr lang="en-US" b="true" sz="9412" spc="414">
                <a:solidFill>
                  <a:srgbClr val="FFFFFF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LOST &amp; </a:t>
            </a:r>
          </a:p>
          <a:p>
            <a:pPr algn="l">
              <a:lnSpc>
                <a:spcPts val="10354"/>
              </a:lnSpc>
            </a:pPr>
            <a:r>
              <a:rPr lang="en-US" b="true" sz="9412" spc="414">
                <a:solidFill>
                  <a:srgbClr val="FFFFFF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FOUND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5602712" y="-2195106"/>
            <a:ext cx="30377161" cy="19935012"/>
          </a:xfrm>
          <a:custGeom>
            <a:avLst/>
            <a:gdLst/>
            <a:ahLst/>
            <a:cxnLst/>
            <a:rect r="r" b="b" t="t" l="l"/>
            <a:pathLst>
              <a:path h="19935012" w="30377161">
                <a:moveTo>
                  <a:pt x="0" y="0"/>
                </a:moveTo>
                <a:lnTo>
                  <a:pt x="30377161" y="0"/>
                </a:lnTo>
                <a:lnTo>
                  <a:pt x="30377161" y="19935012"/>
                </a:lnTo>
                <a:lnTo>
                  <a:pt x="0" y="1993501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9999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982509" y="1590849"/>
            <a:ext cx="4093382" cy="4093382"/>
          </a:xfrm>
          <a:custGeom>
            <a:avLst/>
            <a:gdLst/>
            <a:ahLst/>
            <a:cxnLst/>
            <a:rect r="r" b="b" t="t" l="l"/>
            <a:pathLst>
              <a:path h="4093382" w="4093382">
                <a:moveTo>
                  <a:pt x="0" y="0"/>
                </a:moveTo>
                <a:lnTo>
                  <a:pt x="4093382" y="0"/>
                </a:lnTo>
                <a:lnTo>
                  <a:pt x="4093382" y="4093382"/>
                </a:lnTo>
                <a:lnTo>
                  <a:pt x="0" y="409338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758782" y="8104194"/>
            <a:ext cx="8540835" cy="43635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799"/>
              </a:lnSpc>
            </a:pPr>
            <a:r>
              <a:rPr lang="en-US" b="true" sz="8799" spc="87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ACCESSIBILITY </a:t>
            </a:r>
          </a:p>
          <a:p>
            <a:pPr algn="ctr">
              <a:lnSpc>
                <a:spcPts val="8799"/>
              </a:lnSpc>
            </a:pPr>
            <a:r>
              <a:rPr lang="en-US" b="true" sz="8799" spc="87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SEATING</a:t>
            </a:r>
          </a:p>
          <a:p>
            <a:pPr algn="ctr">
              <a:lnSpc>
                <a:spcPts val="7200"/>
              </a:lnSpc>
            </a:pPr>
          </a:p>
          <a:p>
            <a:pPr algn="ctr">
              <a:lnSpc>
                <a:spcPts val="4800"/>
              </a:lnSpc>
            </a:pPr>
            <a:r>
              <a:rPr lang="en-US" b="true" sz="4800" spc="48">
                <a:solidFill>
                  <a:srgbClr val="5A5A5A"/>
                </a:solidFill>
                <a:latin typeface="Encode Sans Condensed Semi-Bold"/>
                <a:ea typeface="Encode Sans Condensed Semi-Bold"/>
                <a:cs typeface="Encode Sans Condensed Semi-Bold"/>
                <a:sym typeface="Encode Sans Condensed Semi-Bold"/>
              </a:rPr>
              <a:t>Maximum </a:t>
            </a:r>
            <a:r>
              <a:rPr lang="en-US" b="true" sz="4800" spc="48">
                <a:solidFill>
                  <a:srgbClr val="5A5A5A"/>
                </a:solidFill>
                <a:latin typeface="Encode Sans Condensed Semi-Bold"/>
                <a:ea typeface="Encode Sans Condensed Semi-Bold"/>
                <a:cs typeface="Encode Sans Condensed Semi-Bold"/>
                <a:sym typeface="Encode Sans Condensed Semi-Bold"/>
              </a:rPr>
              <a:t>Capacity:</a:t>
            </a:r>
          </a:p>
          <a:p>
            <a:pPr algn="ctr">
              <a:lnSpc>
                <a:spcPts val="4800"/>
              </a:lnSpc>
            </a:pPr>
            <a:r>
              <a:rPr lang="en-US" b="true" sz="4800" spc="48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2 guests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4445626" y="6037481"/>
            <a:ext cx="1167148" cy="8500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528"/>
              </a:lnSpc>
              <a:spcBef>
                <a:spcPct val="0"/>
              </a:spcBef>
            </a:pPr>
            <a:r>
              <a:rPr lang="en-US" b="true" sz="6464" spc="64">
                <a:solidFill>
                  <a:srgbClr val="FFC700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X 2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2006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9509025" y="-284100"/>
            <a:ext cx="22372272" cy="16113586"/>
          </a:xfrm>
          <a:custGeom>
            <a:avLst/>
            <a:gdLst/>
            <a:ahLst/>
            <a:cxnLst/>
            <a:rect r="r" b="b" t="t" l="l"/>
            <a:pathLst>
              <a:path h="16113586" w="22372272">
                <a:moveTo>
                  <a:pt x="0" y="0"/>
                </a:moveTo>
                <a:lnTo>
                  <a:pt x="22372272" y="0"/>
                </a:lnTo>
                <a:lnTo>
                  <a:pt x="22372272" y="16113587"/>
                </a:lnTo>
                <a:lnTo>
                  <a:pt x="0" y="1611358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1000"/>
            </a:blip>
            <a:stretch>
              <a:fillRect l="-7612" t="0" r="-202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63555" y="6793926"/>
            <a:ext cx="9531290" cy="54545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319"/>
              </a:lnSpc>
            </a:pPr>
            <a:r>
              <a:rPr lang="en-US" b="true" sz="11199" spc="111">
                <a:solidFill>
                  <a:srgbClr val="FFFFFF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WHEELCHAIR</a:t>
            </a:r>
          </a:p>
          <a:p>
            <a:pPr algn="ctr">
              <a:lnSpc>
                <a:spcPts val="12319"/>
              </a:lnSpc>
            </a:pPr>
            <a:r>
              <a:rPr lang="en-US" b="true" sz="11199" spc="111">
                <a:solidFill>
                  <a:srgbClr val="FFFFFF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SEATING</a:t>
            </a:r>
          </a:p>
          <a:p>
            <a:pPr algn="ctr">
              <a:lnSpc>
                <a:spcPts val="7920"/>
              </a:lnSpc>
            </a:pPr>
          </a:p>
          <a:p>
            <a:pPr algn="ctr">
              <a:lnSpc>
                <a:spcPts val="5280"/>
              </a:lnSpc>
            </a:pPr>
            <a:r>
              <a:rPr lang="en-US" b="true" sz="4800" spc="48">
                <a:solidFill>
                  <a:srgbClr val="FFC700"/>
                </a:solidFill>
                <a:latin typeface="Encode Sans Condensed Semi-Bold"/>
                <a:ea typeface="Encode Sans Condensed Semi-Bold"/>
                <a:cs typeface="Encode Sans Condensed Semi-Bold"/>
                <a:sym typeface="Encode Sans Condensed Semi-Bold"/>
              </a:rPr>
              <a:t>Maximum </a:t>
            </a:r>
            <a:r>
              <a:rPr lang="en-US" b="true" sz="4800" spc="48">
                <a:solidFill>
                  <a:srgbClr val="FFC700"/>
                </a:solidFill>
                <a:latin typeface="Encode Sans Condensed Semi-Bold"/>
                <a:ea typeface="Encode Sans Condensed Semi-Bold"/>
                <a:cs typeface="Encode Sans Condensed Semi-Bold"/>
                <a:sym typeface="Encode Sans Condensed Semi-Bold"/>
              </a:rPr>
              <a:t>Capacity:</a:t>
            </a:r>
          </a:p>
          <a:p>
            <a:pPr algn="ctr">
              <a:lnSpc>
                <a:spcPts val="5280"/>
              </a:lnSpc>
            </a:pPr>
            <a:r>
              <a:rPr lang="en-US" b="true" sz="4800" spc="48">
                <a:solidFill>
                  <a:srgbClr val="FFFFFF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2 guests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3607766" y="845789"/>
            <a:ext cx="3883199" cy="4344838"/>
          </a:xfrm>
          <a:custGeom>
            <a:avLst/>
            <a:gdLst/>
            <a:ahLst/>
            <a:cxnLst/>
            <a:rect r="r" b="b" t="t" l="l"/>
            <a:pathLst>
              <a:path h="4344838" w="3883199">
                <a:moveTo>
                  <a:pt x="0" y="0"/>
                </a:moveTo>
                <a:lnTo>
                  <a:pt x="3883199" y="0"/>
                </a:lnTo>
                <a:lnTo>
                  <a:pt x="3883199" y="4344838"/>
                </a:lnTo>
                <a:lnTo>
                  <a:pt x="0" y="434483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4565664" y="5602016"/>
            <a:ext cx="1167148" cy="8500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528"/>
              </a:lnSpc>
              <a:spcBef>
                <a:spcPct val="0"/>
              </a:spcBef>
            </a:pPr>
            <a:r>
              <a:rPr lang="en-US" b="true" sz="6464" spc="64">
                <a:solidFill>
                  <a:srgbClr val="FFC700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X 2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5602712" y="-2195106"/>
            <a:ext cx="25661112" cy="19935012"/>
          </a:xfrm>
          <a:custGeom>
            <a:avLst/>
            <a:gdLst/>
            <a:ahLst/>
            <a:cxnLst/>
            <a:rect r="r" b="b" t="t" l="l"/>
            <a:pathLst>
              <a:path h="19935012" w="25661112">
                <a:moveTo>
                  <a:pt x="0" y="0"/>
                </a:moveTo>
                <a:lnTo>
                  <a:pt x="25661112" y="0"/>
                </a:lnTo>
                <a:lnTo>
                  <a:pt x="25661112" y="19935012"/>
                </a:lnTo>
                <a:lnTo>
                  <a:pt x="0" y="1993501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9999"/>
            </a:blip>
            <a:stretch>
              <a:fillRect l="0" t="0" r="-18378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63555" y="7194053"/>
            <a:ext cx="9531290" cy="54545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319"/>
              </a:lnSpc>
            </a:pPr>
            <a:r>
              <a:rPr lang="en-US" b="true" sz="11199" spc="111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WHEELCHAIR</a:t>
            </a:r>
          </a:p>
          <a:p>
            <a:pPr algn="ctr">
              <a:lnSpc>
                <a:spcPts val="12319"/>
              </a:lnSpc>
            </a:pPr>
            <a:r>
              <a:rPr lang="en-US" b="true" sz="11199" spc="111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SEATING</a:t>
            </a:r>
          </a:p>
          <a:p>
            <a:pPr algn="ctr">
              <a:lnSpc>
                <a:spcPts val="7920"/>
              </a:lnSpc>
            </a:pPr>
          </a:p>
          <a:p>
            <a:pPr algn="ctr">
              <a:lnSpc>
                <a:spcPts val="5280"/>
              </a:lnSpc>
            </a:pPr>
            <a:r>
              <a:rPr lang="en-US" b="true" sz="4800" spc="48">
                <a:solidFill>
                  <a:srgbClr val="5A5A5A"/>
                </a:solidFill>
                <a:latin typeface="Encode Sans Condensed Semi-Bold"/>
                <a:ea typeface="Encode Sans Condensed Semi-Bold"/>
                <a:cs typeface="Encode Sans Condensed Semi-Bold"/>
                <a:sym typeface="Encode Sans Condensed Semi-Bold"/>
              </a:rPr>
              <a:t>Maximum </a:t>
            </a:r>
            <a:r>
              <a:rPr lang="en-US" b="true" sz="4800" spc="48">
                <a:solidFill>
                  <a:srgbClr val="5A5A5A"/>
                </a:solidFill>
                <a:latin typeface="Encode Sans Condensed Semi-Bold"/>
                <a:ea typeface="Encode Sans Condensed Semi-Bold"/>
                <a:cs typeface="Encode Sans Condensed Semi-Bold"/>
                <a:sym typeface="Encode Sans Condensed Semi-Bold"/>
              </a:rPr>
              <a:t>Capacity:</a:t>
            </a:r>
          </a:p>
          <a:p>
            <a:pPr algn="ctr">
              <a:lnSpc>
                <a:spcPts val="5280"/>
              </a:lnSpc>
            </a:pPr>
            <a:r>
              <a:rPr lang="en-US" b="true" sz="4800" spc="48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2 guests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3607766" y="845789"/>
            <a:ext cx="3883199" cy="4344838"/>
          </a:xfrm>
          <a:custGeom>
            <a:avLst/>
            <a:gdLst/>
            <a:ahLst/>
            <a:cxnLst/>
            <a:rect r="r" b="b" t="t" l="l"/>
            <a:pathLst>
              <a:path h="4344838" w="3883199">
                <a:moveTo>
                  <a:pt x="0" y="0"/>
                </a:moveTo>
                <a:lnTo>
                  <a:pt x="3883199" y="0"/>
                </a:lnTo>
                <a:lnTo>
                  <a:pt x="3883199" y="4344838"/>
                </a:lnTo>
                <a:lnTo>
                  <a:pt x="0" y="434483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4565664" y="5602016"/>
            <a:ext cx="1167148" cy="8500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528"/>
              </a:lnSpc>
              <a:spcBef>
                <a:spcPct val="0"/>
              </a:spcBef>
            </a:pPr>
            <a:r>
              <a:rPr lang="en-US" b="true" sz="6464" spc="64">
                <a:solidFill>
                  <a:srgbClr val="5A5A5A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X 2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742123" y="12238891"/>
            <a:ext cx="8574154" cy="0"/>
          </a:xfrm>
          <a:prstGeom prst="line">
            <a:avLst/>
          </a:prstGeom>
          <a:ln cap="flat" w="447675">
            <a:solidFill>
              <a:srgbClr val="737373"/>
            </a:solidFill>
            <a:prstDash val="solid"/>
            <a:headEnd type="arrow" len="sm" w="med"/>
            <a:tailEnd type="none" len="sm" w="sm"/>
          </a:ln>
        </p:spPr>
      </p:sp>
      <p:sp>
        <p:nvSpPr>
          <p:cNvPr name="TextBox 3" id="3"/>
          <p:cNvSpPr txBox="true"/>
          <p:nvPr/>
        </p:nvSpPr>
        <p:spPr>
          <a:xfrm rot="0">
            <a:off x="876234" y="7078021"/>
            <a:ext cx="8305933" cy="35699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039"/>
              </a:lnSpc>
            </a:pPr>
            <a:r>
              <a:rPr lang="en-US" b="true" sz="12000" spc="96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MEN’S</a:t>
            </a:r>
          </a:p>
          <a:p>
            <a:pPr algn="ctr">
              <a:lnSpc>
                <a:spcPts val="14039"/>
              </a:lnSpc>
              <a:spcBef>
                <a:spcPct val="0"/>
              </a:spcBef>
            </a:pPr>
            <a:r>
              <a:rPr lang="en-US" b="true" sz="12000" spc="96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RESTROOM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3917945" y="1300535"/>
            <a:ext cx="2222510" cy="5051160"/>
          </a:xfrm>
          <a:custGeom>
            <a:avLst/>
            <a:gdLst/>
            <a:ahLst/>
            <a:cxnLst/>
            <a:rect r="r" b="b" t="t" l="l"/>
            <a:pathLst>
              <a:path h="5051160" w="2222510">
                <a:moveTo>
                  <a:pt x="0" y="0"/>
                </a:moveTo>
                <a:lnTo>
                  <a:pt x="2222510" y="0"/>
                </a:lnTo>
                <a:lnTo>
                  <a:pt x="2222510" y="5051160"/>
                </a:lnTo>
                <a:lnTo>
                  <a:pt x="0" y="505116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742123" y="12238891"/>
            <a:ext cx="8574154" cy="0"/>
          </a:xfrm>
          <a:prstGeom prst="line">
            <a:avLst/>
          </a:prstGeom>
          <a:ln cap="flat" w="447675">
            <a:solidFill>
              <a:srgbClr val="737373"/>
            </a:solidFill>
            <a:prstDash val="solid"/>
            <a:headEnd type="none" len="sm" w="sm"/>
            <a:tailEnd type="arrow" len="sm" w="med"/>
          </a:ln>
        </p:spPr>
      </p:sp>
      <p:sp>
        <p:nvSpPr>
          <p:cNvPr name="TextBox 3" id="3"/>
          <p:cNvSpPr txBox="true"/>
          <p:nvPr/>
        </p:nvSpPr>
        <p:spPr>
          <a:xfrm rot="0">
            <a:off x="876234" y="7078021"/>
            <a:ext cx="8305933" cy="35699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039"/>
              </a:lnSpc>
            </a:pPr>
            <a:r>
              <a:rPr lang="en-US" b="true" sz="12000" spc="96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MEN’S</a:t>
            </a:r>
          </a:p>
          <a:p>
            <a:pPr algn="ctr">
              <a:lnSpc>
                <a:spcPts val="14039"/>
              </a:lnSpc>
              <a:spcBef>
                <a:spcPct val="0"/>
              </a:spcBef>
            </a:pPr>
            <a:r>
              <a:rPr lang="en-US" b="true" sz="12000" spc="96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RESTROOM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3917945" y="1300535"/>
            <a:ext cx="2222510" cy="5051160"/>
          </a:xfrm>
          <a:custGeom>
            <a:avLst/>
            <a:gdLst/>
            <a:ahLst/>
            <a:cxnLst/>
            <a:rect r="r" b="b" t="t" l="l"/>
            <a:pathLst>
              <a:path h="5051160" w="2222510">
                <a:moveTo>
                  <a:pt x="0" y="0"/>
                </a:moveTo>
                <a:lnTo>
                  <a:pt x="2222510" y="0"/>
                </a:lnTo>
                <a:lnTo>
                  <a:pt x="2222510" y="5051160"/>
                </a:lnTo>
                <a:lnTo>
                  <a:pt x="0" y="505116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876234" y="7078021"/>
            <a:ext cx="8305933" cy="35699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039"/>
              </a:lnSpc>
            </a:pPr>
            <a:r>
              <a:rPr lang="en-US" b="true" sz="12000" spc="96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MEN’S</a:t>
            </a:r>
          </a:p>
          <a:p>
            <a:pPr algn="ctr">
              <a:lnSpc>
                <a:spcPts val="14039"/>
              </a:lnSpc>
              <a:spcBef>
                <a:spcPct val="0"/>
              </a:spcBef>
            </a:pPr>
            <a:r>
              <a:rPr lang="en-US" b="true" sz="12000" spc="96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RESTROOM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3917945" y="1300535"/>
            <a:ext cx="2222510" cy="5051160"/>
          </a:xfrm>
          <a:custGeom>
            <a:avLst/>
            <a:gdLst/>
            <a:ahLst/>
            <a:cxnLst/>
            <a:rect r="r" b="b" t="t" l="l"/>
            <a:pathLst>
              <a:path h="5051160" w="2222510">
                <a:moveTo>
                  <a:pt x="0" y="0"/>
                </a:moveTo>
                <a:lnTo>
                  <a:pt x="2222510" y="0"/>
                </a:lnTo>
                <a:lnTo>
                  <a:pt x="2222510" y="5051160"/>
                </a:lnTo>
                <a:lnTo>
                  <a:pt x="0" y="505116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4" id="4"/>
          <p:cNvSpPr/>
          <p:nvPr/>
        </p:nvSpPr>
        <p:spPr>
          <a:xfrm>
            <a:off x="5029200" y="11352775"/>
            <a:ext cx="0" cy="3334838"/>
          </a:xfrm>
          <a:prstGeom prst="line">
            <a:avLst/>
          </a:prstGeom>
          <a:ln cap="flat" w="447675">
            <a:solidFill>
              <a:srgbClr val="737373"/>
            </a:solidFill>
            <a:prstDash val="solid"/>
            <a:headEnd type="none" len="sm" w="sm"/>
            <a:tailEnd type="arrow" len="sm" w="med"/>
          </a:ln>
        </p:spPr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876234" y="7078021"/>
            <a:ext cx="8305933" cy="35699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039"/>
              </a:lnSpc>
            </a:pPr>
            <a:r>
              <a:rPr lang="en-US" b="true" sz="12000" spc="96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MEN’S</a:t>
            </a:r>
          </a:p>
          <a:p>
            <a:pPr algn="ctr">
              <a:lnSpc>
                <a:spcPts val="14039"/>
              </a:lnSpc>
              <a:spcBef>
                <a:spcPct val="0"/>
              </a:spcBef>
            </a:pPr>
            <a:r>
              <a:rPr lang="en-US" b="true" sz="12000" spc="96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RESTROOM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3917945" y="1300535"/>
            <a:ext cx="2222510" cy="5051160"/>
          </a:xfrm>
          <a:custGeom>
            <a:avLst/>
            <a:gdLst/>
            <a:ahLst/>
            <a:cxnLst/>
            <a:rect r="r" b="b" t="t" l="l"/>
            <a:pathLst>
              <a:path h="5051160" w="2222510">
                <a:moveTo>
                  <a:pt x="0" y="0"/>
                </a:moveTo>
                <a:lnTo>
                  <a:pt x="2222510" y="0"/>
                </a:lnTo>
                <a:lnTo>
                  <a:pt x="2222510" y="5051160"/>
                </a:lnTo>
                <a:lnTo>
                  <a:pt x="0" y="505116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4" id="4"/>
          <p:cNvSpPr/>
          <p:nvPr/>
        </p:nvSpPr>
        <p:spPr>
          <a:xfrm>
            <a:off x="5029200" y="11352775"/>
            <a:ext cx="0" cy="3334838"/>
          </a:xfrm>
          <a:prstGeom prst="line">
            <a:avLst/>
          </a:prstGeom>
          <a:ln cap="flat" w="447675">
            <a:solidFill>
              <a:srgbClr val="737373"/>
            </a:solidFill>
            <a:prstDash val="solid"/>
            <a:headEnd type="arrow" len="sm" w="med"/>
            <a:tailEnd type="none" len="sm" w="sm"/>
          </a:ln>
        </p:spPr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876234" y="6506841"/>
            <a:ext cx="8305933" cy="35699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039"/>
              </a:lnSpc>
            </a:pPr>
            <a:r>
              <a:rPr lang="en-US" b="true" sz="12000" spc="96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MEN’S</a:t>
            </a:r>
          </a:p>
          <a:p>
            <a:pPr algn="ctr">
              <a:lnSpc>
                <a:spcPts val="14039"/>
              </a:lnSpc>
              <a:spcBef>
                <a:spcPct val="0"/>
              </a:spcBef>
            </a:pPr>
            <a:r>
              <a:rPr lang="en-US" b="true" sz="12000" spc="96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RESTROOM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3917945" y="726080"/>
            <a:ext cx="2222510" cy="5051160"/>
          </a:xfrm>
          <a:custGeom>
            <a:avLst/>
            <a:gdLst/>
            <a:ahLst/>
            <a:cxnLst/>
            <a:rect r="r" b="b" t="t" l="l"/>
            <a:pathLst>
              <a:path h="5051160" w="2222510">
                <a:moveTo>
                  <a:pt x="0" y="0"/>
                </a:moveTo>
                <a:lnTo>
                  <a:pt x="2222510" y="0"/>
                </a:lnTo>
                <a:lnTo>
                  <a:pt x="2222510" y="5051160"/>
                </a:lnTo>
                <a:lnTo>
                  <a:pt x="0" y="505116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4" id="4"/>
          <p:cNvSpPr/>
          <p:nvPr/>
        </p:nvSpPr>
        <p:spPr>
          <a:xfrm>
            <a:off x="5029200" y="10482657"/>
            <a:ext cx="0" cy="1924813"/>
          </a:xfrm>
          <a:prstGeom prst="line">
            <a:avLst/>
          </a:prstGeom>
          <a:ln cap="flat" w="447675">
            <a:solidFill>
              <a:srgbClr val="737373"/>
            </a:solidFill>
            <a:prstDash val="solid"/>
            <a:headEnd type="arrow" len="sm" w="med"/>
            <a:tailEnd type="none" len="sm" w="sm"/>
          </a:ln>
        </p:spPr>
      </p:sp>
      <p:sp>
        <p:nvSpPr>
          <p:cNvPr name="TextBox 5" id="5"/>
          <p:cNvSpPr txBox="true"/>
          <p:nvPr/>
        </p:nvSpPr>
        <p:spPr>
          <a:xfrm rot="0">
            <a:off x="870409" y="12832432"/>
            <a:ext cx="8317583" cy="15085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944"/>
              </a:lnSpc>
              <a:spcBef>
                <a:spcPct val="0"/>
              </a:spcBef>
            </a:pPr>
            <a:r>
              <a:rPr lang="en-US" b="true" sz="5080" spc="40">
                <a:solidFill>
                  <a:srgbClr val="32006E"/>
                </a:solidFill>
                <a:latin typeface="Encode Sans Condensed Bold"/>
                <a:ea typeface="Encode Sans Condensed Bold"/>
                <a:cs typeface="Encode Sans Condensed Bold"/>
                <a:sym typeface="Encode Sans Condensed Bold"/>
              </a:rPr>
              <a:t>Additional restrooms are available on other floors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876234" y="6506841"/>
            <a:ext cx="8305933" cy="35699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039"/>
              </a:lnSpc>
            </a:pPr>
            <a:r>
              <a:rPr lang="en-US" b="true" sz="12000" spc="96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MEN’S</a:t>
            </a:r>
          </a:p>
          <a:p>
            <a:pPr algn="ctr">
              <a:lnSpc>
                <a:spcPts val="14039"/>
              </a:lnSpc>
              <a:spcBef>
                <a:spcPct val="0"/>
              </a:spcBef>
            </a:pPr>
            <a:r>
              <a:rPr lang="en-US" b="true" sz="12000" spc="96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RESTROOM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3917945" y="726080"/>
            <a:ext cx="2222510" cy="5051160"/>
          </a:xfrm>
          <a:custGeom>
            <a:avLst/>
            <a:gdLst/>
            <a:ahLst/>
            <a:cxnLst/>
            <a:rect r="r" b="b" t="t" l="l"/>
            <a:pathLst>
              <a:path h="5051160" w="2222510">
                <a:moveTo>
                  <a:pt x="0" y="0"/>
                </a:moveTo>
                <a:lnTo>
                  <a:pt x="2222510" y="0"/>
                </a:lnTo>
                <a:lnTo>
                  <a:pt x="2222510" y="5051160"/>
                </a:lnTo>
                <a:lnTo>
                  <a:pt x="0" y="505116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4" id="4"/>
          <p:cNvSpPr/>
          <p:nvPr/>
        </p:nvSpPr>
        <p:spPr>
          <a:xfrm>
            <a:off x="5029200" y="10482657"/>
            <a:ext cx="0" cy="1924813"/>
          </a:xfrm>
          <a:prstGeom prst="line">
            <a:avLst/>
          </a:prstGeom>
          <a:ln cap="flat" w="447675">
            <a:solidFill>
              <a:srgbClr val="737373"/>
            </a:solidFill>
            <a:prstDash val="solid"/>
            <a:headEnd type="none" len="sm" w="sm"/>
            <a:tailEnd type="arrow" len="sm" w="med"/>
          </a:ln>
        </p:spPr>
      </p:sp>
      <p:sp>
        <p:nvSpPr>
          <p:cNvPr name="TextBox 5" id="5"/>
          <p:cNvSpPr txBox="true"/>
          <p:nvPr/>
        </p:nvSpPr>
        <p:spPr>
          <a:xfrm rot="0">
            <a:off x="870409" y="12832432"/>
            <a:ext cx="8317583" cy="15085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944"/>
              </a:lnSpc>
              <a:spcBef>
                <a:spcPct val="0"/>
              </a:spcBef>
            </a:pPr>
            <a:r>
              <a:rPr lang="en-US" b="true" sz="5080" spc="40">
                <a:solidFill>
                  <a:srgbClr val="32006E"/>
                </a:solidFill>
                <a:latin typeface="Encode Sans Condensed Bold"/>
                <a:ea typeface="Encode Sans Condensed Bold"/>
                <a:cs typeface="Encode Sans Condensed Bold"/>
                <a:sym typeface="Encode Sans Condensed Bold"/>
              </a:rPr>
              <a:t>Additional restrooms are available on other floors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876234" y="6506841"/>
            <a:ext cx="8305933" cy="35699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039"/>
              </a:lnSpc>
            </a:pPr>
            <a:r>
              <a:rPr lang="en-US" b="true" sz="12000" spc="96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MEN’S</a:t>
            </a:r>
          </a:p>
          <a:p>
            <a:pPr algn="ctr">
              <a:lnSpc>
                <a:spcPts val="14039"/>
              </a:lnSpc>
              <a:spcBef>
                <a:spcPct val="0"/>
              </a:spcBef>
            </a:pPr>
            <a:r>
              <a:rPr lang="en-US" b="true" sz="12000" spc="96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RESTROOM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3917945" y="726080"/>
            <a:ext cx="2222510" cy="5051160"/>
          </a:xfrm>
          <a:custGeom>
            <a:avLst/>
            <a:gdLst/>
            <a:ahLst/>
            <a:cxnLst/>
            <a:rect r="r" b="b" t="t" l="l"/>
            <a:pathLst>
              <a:path h="5051160" w="2222510">
                <a:moveTo>
                  <a:pt x="0" y="0"/>
                </a:moveTo>
                <a:lnTo>
                  <a:pt x="2222510" y="0"/>
                </a:lnTo>
                <a:lnTo>
                  <a:pt x="2222510" y="5051160"/>
                </a:lnTo>
                <a:lnTo>
                  <a:pt x="0" y="505116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4" id="4"/>
          <p:cNvSpPr/>
          <p:nvPr/>
        </p:nvSpPr>
        <p:spPr>
          <a:xfrm>
            <a:off x="3514728" y="10482657"/>
            <a:ext cx="0" cy="1924813"/>
          </a:xfrm>
          <a:prstGeom prst="line">
            <a:avLst/>
          </a:prstGeom>
          <a:ln cap="flat" w="447675">
            <a:solidFill>
              <a:srgbClr val="737373"/>
            </a:solidFill>
            <a:prstDash val="solid"/>
            <a:headEnd type="none" len="sm" w="sm"/>
            <a:tailEnd type="arrow" len="sm" w="med"/>
          </a:ln>
        </p:spPr>
      </p:sp>
      <p:sp>
        <p:nvSpPr>
          <p:cNvPr name="TextBox 5" id="5"/>
          <p:cNvSpPr txBox="true"/>
          <p:nvPr/>
        </p:nvSpPr>
        <p:spPr>
          <a:xfrm rot="0">
            <a:off x="870409" y="12832432"/>
            <a:ext cx="8317583" cy="15085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944"/>
              </a:lnSpc>
              <a:spcBef>
                <a:spcPct val="0"/>
              </a:spcBef>
            </a:pPr>
            <a:r>
              <a:rPr lang="en-US" b="true" sz="5080" spc="40">
                <a:solidFill>
                  <a:srgbClr val="32006E"/>
                </a:solidFill>
                <a:latin typeface="Encode Sans Condensed Bold"/>
                <a:ea typeface="Encode Sans Condensed Bold"/>
                <a:cs typeface="Encode Sans Condensed Bold"/>
                <a:sym typeface="Encode Sans Condensed Bold"/>
              </a:rPr>
              <a:t>Additional restrooms are available on other floors</a:t>
            </a:r>
          </a:p>
        </p:txBody>
      </p:sp>
      <p:sp>
        <p:nvSpPr>
          <p:cNvPr name="AutoShape 6" id="6"/>
          <p:cNvSpPr/>
          <p:nvPr/>
        </p:nvSpPr>
        <p:spPr>
          <a:xfrm>
            <a:off x="6364293" y="10482657"/>
            <a:ext cx="0" cy="1924813"/>
          </a:xfrm>
          <a:prstGeom prst="line">
            <a:avLst/>
          </a:prstGeom>
          <a:ln cap="flat" w="447675">
            <a:solidFill>
              <a:srgbClr val="737373"/>
            </a:solidFill>
            <a:prstDash val="solid"/>
            <a:headEnd type="arrow" len="sm" w="med"/>
            <a:tailEnd type="none" len="sm" w="sm"/>
          </a:ln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2006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9509025" y="-284100"/>
            <a:ext cx="22372272" cy="16113586"/>
          </a:xfrm>
          <a:custGeom>
            <a:avLst/>
            <a:gdLst/>
            <a:ahLst/>
            <a:cxnLst/>
            <a:rect r="r" b="b" t="t" l="l"/>
            <a:pathLst>
              <a:path h="16113586" w="22372272">
                <a:moveTo>
                  <a:pt x="0" y="0"/>
                </a:moveTo>
                <a:lnTo>
                  <a:pt x="22372272" y="0"/>
                </a:lnTo>
                <a:lnTo>
                  <a:pt x="22372272" y="16113587"/>
                </a:lnTo>
                <a:lnTo>
                  <a:pt x="0" y="1611358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7000"/>
            </a:blip>
            <a:stretch>
              <a:fillRect l="-7612" t="0" r="-202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677111" y="2554559"/>
            <a:ext cx="6766234" cy="119844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38"/>
              </a:lnSpc>
            </a:pPr>
            <a:r>
              <a:rPr lang="en-US" b="true" sz="5307" spc="233">
                <a:solidFill>
                  <a:srgbClr val="FFC700"/>
                </a:solidFill>
                <a:latin typeface="Encode Sans Condensed Semi-Bold"/>
                <a:ea typeface="Encode Sans Condensed Semi-Bold"/>
                <a:cs typeface="Encode Sans Condensed Semi-Bold"/>
                <a:sym typeface="Encode Sans Condensed Semi-Bold"/>
              </a:rPr>
              <a:t>CBE GRADUATION CELEBRATION</a:t>
            </a:r>
          </a:p>
          <a:p>
            <a:pPr algn="l">
              <a:lnSpc>
                <a:spcPts val="5838"/>
              </a:lnSpc>
            </a:pPr>
          </a:p>
          <a:p>
            <a:pPr algn="l">
              <a:lnSpc>
                <a:spcPts val="10999"/>
              </a:lnSpc>
            </a:pPr>
            <a:r>
              <a:rPr lang="en-US" b="true" sz="9999" spc="439">
                <a:solidFill>
                  <a:srgbClr val="FFFFFF"/>
                </a:solidFill>
                <a:latin typeface="Encode Sans Condensed Semi-Bold"/>
                <a:ea typeface="Encode Sans Condensed Semi-Bold"/>
                <a:cs typeface="Encode Sans Condensed Semi-Bold"/>
                <a:sym typeface="Encode Sans Condensed Semi-Bold"/>
              </a:rPr>
              <a:t>TICKET </a:t>
            </a:r>
          </a:p>
          <a:p>
            <a:pPr algn="l">
              <a:lnSpc>
                <a:spcPts val="10999"/>
              </a:lnSpc>
            </a:pPr>
            <a:r>
              <a:rPr lang="en-US" b="true" sz="9999" spc="439">
                <a:solidFill>
                  <a:srgbClr val="FFFFFF"/>
                </a:solidFill>
                <a:latin typeface="Encode Sans Condensed Semi-Bold"/>
                <a:ea typeface="Encode Sans Condensed Semi-Bold"/>
                <a:cs typeface="Encode Sans Condensed Semi-Bold"/>
                <a:sym typeface="Encode Sans Condensed Semi-Bold"/>
              </a:rPr>
              <a:t>WILL </a:t>
            </a:r>
          </a:p>
          <a:p>
            <a:pPr algn="l">
              <a:lnSpc>
                <a:spcPts val="10999"/>
              </a:lnSpc>
            </a:pPr>
            <a:r>
              <a:rPr lang="en-US" b="true" sz="9999" spc="439">
                <a:solidFill>
                  <a:srgbClr val="FFFFFF"/>
                </a:solidFill>
                <a:latin typeface="Encode Sans Condensed Semi-Bold"/>
                <a:ea typeface="Encode Sans Condensed Semi-Bold"/>
                <a:cs typeface="Encode Sans Condensed Semi-Bold"/>
                <a:sym typeface="Encode Sans Condensed Semi-Bold"/>
              </a:rPr>
              <a:t>CALL</a:t>
            </a:r>
          </a:p>
          <a:p>
            <a:pPr algn="l">
              <a:lnSpc>
                <a:spcPts val="10999"/>
              </a:lnSpc>
            </a:pPr>
            <a:r>
              <a:rPr lang="en-US" b="true" sz="9999" spc="439">
                <a:solidFill>
                  <a:srgbClr val="FFFFFF"/>
                </a:solidFill>
                <a:latin typeface="Encode Sans Condensed Semi-Bold"/>
                <a:ea typeface="Encode Sans Condensed Semi-Bold"/>
                <a:cs typeface="Encode Sans Condensed Semi-Bold"/>
                <a:sym typeface="Encode Sans Condensed Semi-Bold"/>
              </a:rPr>
              <a:t>GRADUATE LAST NAME </a:t>
            </a:r>
          </a:p>
          <a:p>
            <a:pPr algn="l">
              <a:lnSpc>
                <a:spcPts val="10999"/>
              </a:lnSpc>
            </a:pPr>
            <a:r>
              <a:rPr lang="en-US" b="true" sz="9999" spc="439">
                <a:solidFill>
                  <a:srgbClr val="FFFFFF"/>
                </a:solidFill>
                <a:latin typeface="Encode Sans Condensed Semi-Bold"/>
                <a:ea typeface="Encode Sans Condensed Semi-Bold"/>
                <a:cs typeface="Encode Sans Condensed Semi-Bold"/>
                <a:sym typeface="Encode Sans Condensed Semi-Bold"/>
              </a:rPr>
              <a:t>A - M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742123" y="12238891"/>
            <a:ext cx="8574154" cy="0"/>
          </a:xfrm>
          <a:prstGeom prst="line">
            <a:avLst/>
          </a:prstGeom>
          <a:ln cap="flat" w="447675">
            <a:solidFill>
              <a:srgbClr val="737373"/>
            </a:solidFill>
            <a:prstDash val="solid"/>
            <a:headEnd type="arrow" len="sm" w="med"/>
            <a:tailEnd type="none" len="sm" w="sm"/>
          </a:ln>
        </p:spPr>
      </p:sp>
      <p:sp>
        <p:nvSpPr>
          <p:cNvPr name="TextBox 3" id="3"/>
          <p:cNvSpPr txBox="true"/>
          <p:nvPr/>
        </p:nvSpPr>
        <p:spPr>
          <a:xfrm rot="0">
            <a:off x="876234" y="7078021"/>
            <a:ext cx="8305933" cy="35699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039"/>
              </a:lnSpc>
            </a:pPr>
            <a:r>
              <a:rPr lang="en-US" b="true" sz="12000" spc="96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WOMEN’S</a:t>
            </a:r>
          </a:p>
          <a:p>
            <a:pPr algn="ctr">
              <a:lnSpc>
                <a:spcPts val="14039"/>
              </a:lnSpc>
              <a:spcBef>
                <a:spcPct val="0"/>
              </a:spcBef>
            </a:pPr>
            <a:r>
              <a:rPr lang="en-US" b="true" sz="12000" spc="96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RES</a:t>
            </a:r>
            <a:r>
              <a:rPr lang="en-US" b="true" sz="12000" spc="96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TROOM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3876259" y="1118868"/>
            <a:ext cx="2305883" cy="5219076"/>
          </a:xfrm>
          <a:custGeom>
            <a:avLst/>
            <a:gdLst/>
            <a:ahLst/>
            <a:cxnLst/>
            <a:rect r="r" b="b" t="t" l="l"/>
            <a:pathLst>
              <a:path h="5219076" w="2305883">
                <a:moveTo>
                  <a:pt x="0" y="0"/>
                </a:moveTo>
                <a:lnTo>
                  <a:pt x="2305882" y="0"/>
                </a:lnTo>
                <a:lnTo>
                  <a:pt x="2305882" y="5219076"/>
                </a:lnTo>
                <a:lnTo>
                  <a:pt x="0" y="521907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742123" y="12238891"/>
            <a:ext cx="8574154" cy="0"/>
          </a:xfrm>
          <a:prstGeom prst="line">
            <a:avLst/>
          </a:prstGeom>
          <a:ln cap="flat" w="447675">
            <a:solidFill>
              <a:srgbClr val="737373"/>
            </a:solidFill>
            <a:prstDash val="solid"/>
            <a:headEnd type="none" len="sm" w="sm"/>
            <a:tailEnd type="arrow" len="sm" w="med"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3876259" y="1118868"/>
            <a:ext cx="2305883" cy="5219076"/>
          </a:xfrm>
          <a:custGeom>
            <a:avLst/>
            <a:gdLst/>
            <a:ahLst/>
            <a:cxnLst/>
            <a:rect r="r" b="b" t="t" l="l"/>
            <a:pathLst>
              <a:path h="5219076" w="2305883">
                <a:moveTo>
                  <a:pt x="0" y="0"/>
                </a:moveTo>
                <a:lnTo>
                  <a:pt x="2305882" y="0"/>
                </a:lnTo>
                <a:lnTo>
                  <a:pt x="2305882" y="5219076"/>
                </a:lnTo>
                <a:lnTo>
                  <a:pt x="0" y="521907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876234" y="7078021"/>
            <a:ext cx="8305933" cy="35699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039"/>
              </a:lnSpc>
            </a:pPr>
            <a:r>
              <a:rPr lang="en-US" b="true" sz="12000" spc="96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WO</a:t>
            </a:r>
            <a:r>
              <a:rPr lang="en-US" b="true" sz="12000" spc="96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MEN’S</a:t>
            </a:r>
          </a:p>
          <a:p>
            <a:pPr algn="ctr">
              <a:lnSpc>
                <a:spcPts val="14039"/>
              </a:lnSpc>
              <a:spcBef>
                <a:spcPct val="0"/>
              </a:spcBef>
            </a:pPr>
            <a:r>
              <a:rPr lang="en-US" b="true" sz="12000" spc="96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RESTROOM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5029200" y="11352775"/>
            <a:ext cx="0" cy="3334838"/>
          </a:xfrm>
          <a:prstGeom prst="line">
            <a:avLst/>
          </a:prstGeom>
          <a:ln cap="flat" w="447675">
            <a:solidFill>
              <a:srgbClr val="737373"/>
            </a:solidFill>
            <a:prstDash val="solid"/>
            <a:headEnd type="none" len="sm" w="sm"/>
            <a:tailEnd type="arrow" len="sm" w="med"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3876259" y="1118868"/>
            <a:ext cx="2305883" cy="5219076"/>
          </a:xfrm>
          <a:custGeom>
            <a:avLst/>
            <a:gdLst/>
            <a:ahLst/>
            <a:cxnLst/>
            <a:rect r="r" b="b" t="t" l="l"/>
            <a:pathLst>
              <a:path h="5219076" w="2305883">
                <a:moveTo>
                  <a:pt x="0" y="0"/>
                </a:moveTo>
                <a:lnTo>
                  <a:pt x="2305882" y="0"/>
                </a:lnTo>
                <a:lnTo>
                  <a:pt x="2305882" y="5219076"/>
                </a:lnTo>
                <a:lnTo>
                  <a:pt x="0" y="521907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876234" y="7078021"/>
            <a:ext cx="8305933" cy="35699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039"/>
              </a:lnSpc>
            </a:pPr>
            <a:r>
              <a:rPr lang="en-US" b="true" sz="12000" spc="96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WO</a:t>
            </a:r>
            <a:r>
              <a:rPr lang="en-US" b="true" sz="12000" spc="96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MEN’S</a:t>
            </a:r>
          </a:p>
          <a:p>
            <a:pPr algn="ctr">
              <a:lnSpc>
                <a:spcPts val="14039"/>
              </a:lnSpc>
              <a:spcBef>
                <a:spcPct val="0"/>
              </a:spcBef>
            </a:pPr>
            <a:r>
              <a:rPr lang="en-US" b="true" sz="12000" spc="96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RESTROOM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5029200" y="11352775"/>
            <a:ext cx="0" cy="3334838"/>
          </a:xfrm>
          <a:prstGeom prst="line">
            <a:avLst/>
          </a:prstGeom>
          <a:ln cap="flat" w="447675">
            <a:solidFill>
              <a:srgbClr val="737373"/>
            </a:solidFill>
            <a:prstDash val="solid"/>
            <a:headEnd type="arrow" len="sm" w="med"/>
            <a:tailEnd type="none" len="sm" w="sm"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3876259" y="1118868"/>
            <a:ext cx="2305883" cy="5219076"/>
          </a:xfrm>
          <a:custGeom>
            <a:avLst/>
            <a:gdLst/>
            <a:ahLst/>
            <a:cxnLst/>
            <a:rect r="r" b="b" t="t" l="l"/>
            <a:pathLst>
              <a:path h="5219076" w="2305883">
                <a:moveTo>
                  <a:pt x="0" y="0"/>
                </a:moveTo>
                <a:lnTo>
                  <a:pt x="2305882" y="0"/>
                </a:lnTo>
                <a:lnTo>
                  <a:pt x="2305882" y="5219076"/>
                </a:lnTo>
                <a:lnTo>
                  <a:pt x="0" y="521907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876234" y="7078021"/>
            <a:ext cx="8305933" cy="35699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039"/>
              </a:lnSpc>
            </a:pPr>
            <a:r>
              <a:rPr lang="en-US" b="true" sz="12000" spc="96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WO</a:t>
            </a:r>
            <a:r>
              <a:rPr lang="en-US" b="true" sz="12000" spc="96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MEN’S</a:t>
            </a:r>
          </a:p>
          <a:p>
            <a:pPr algn="ctr">
              <a:lnSpc>
                <a:spcPts val="14039"/>
              </a:lnSpc>
              <a:spcBef>
                <a:spcPct val="0"/>
              </a:spcBef>
            </a:pPr>
            <a:r>
              <a:rPr lang="en-US" b="true" sz="12000" spc="96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RESTROOM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5029200" y="10404840"/>
            <a:ext cx="0" cy="2203405"/>
          </a:xfrm>
          <a:prstGeom prst="line">
            <a:avLst/>
          </a:prstGeom>
          <a:ln cap="flat" w="447675">
            <a:solidFill>
              <a:srgbClr val="737373"/>
            </a:solidFill>
            <a:prstDash val="solid"/>
            <a:headEnd type="none" len="sm" w="sm"/>
            <a:tailEnd type="arrow" len="sm" w="med"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3876259" y="1118868"/>
            <a:ext cx="2305883" cy="5219076"/>
          </a:xfrm>
          <a:custGeom>
            <a:avLst/>
            <a:gdLst/>
            <a:ahLst/>
            <a:cxnLst/>
            <a:rect r="r" b="b" t="t" l="l"/>
            <a:pathLst>
              <a:path h="5219076" w="2305883">
                <a:moveTo>
                  <a:pt x="0" y="0"/>
                </a:moveTo>
                <a:lnTo>
                  <a:pt x="2305882" y="0"/>
                </a:lnTo>
                <a:lnTo>
                  <a:pt x="2305882" y="5219076"/>
                </a:lnTo>
                <a:lnTo>
                  <a:pt x="0" y="521907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876234" y="6629798"/>
            <a:ext cx="8305933" cy="35699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039"/>
              </a:lnSpc>
            </a:pPr>
            <a:r>
              <a:rPr lang="en-US" b="true" sz="12000" spc="96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WO</a:t>
            </a:r>
            <a:r>
              <a:rPr lang="en-US" b="true" sz="12000" spc="96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MEN’S</a:t>
            </a:r>
          </a:p>
          <a:p>
            <a:pPr algn="ctr">
              <a:lnSpc>
                <a:spcPts val="14039"/>
              </a:lnSpc>
              <a:spcBef>
                <a:spcPct val="0"/>
              </a:spcBef>
            </a:pPr>
            <a:r>
              <a:rPr lang="en-US" b="true" sz="12000" spc="96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RESTROOM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870409" y="12832432"/>
            <a:ext cx="8317583" cy="15085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944"/>
              </a:lnSpc>
              <a:spcBef>
                <a:spcPct val="0"/>
              </a:spcBef>
            </a:pPr>
            <a:r>
              <a:rPr lang="en-US" b="true" sz="5080" spc="40">
                <a:solidFill>
                  <a:srgbClr val="32006E"/>
                </a:solidFill>
                <a:latin typeface="Encode Sans Condensed Bold"/>
                <a:ea typeface="Encode Sans Condensed Bold"/>
                <a:cs typeface="Encode Sans Condensed Bold"/>
                <a:sym typeface="Encode Sans Condensed Bold"/>
              </a:rPr>
              <a:t>Additional restrooms are available on other floors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5029200" y="10453457"/>
            <a:ext cx="0" cy="2203405"/>
          </a:xfrm>
          <a:prstGeom prst="line">
            <a:avLst/>
          </a:prstGeom>
          <a:ln cap="flat" w="447675">
            <a:solidFill>
              <a:srgbClr val="737373"/>
            </a:solidFill>
            <a:prstDash val="solid"/>
            <a:headEnd type="arrow" len="sm" w="med"/>
            <a:tailEnd type="none" len="sm" w="sm"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3876259" y="1118868"/>
            <a:ext cx="2305883" cy="5219076"/>
          </a:xfrm>
          <a:custGeom>
            <a:avLst/>
            <a:gdLst/>
            <a:ahLst/>
            <a:cxnLst/>
            <a:rect r="r" b="b" t="t" l="l"/>
            <a:pathLst>
              <a:path h="5219076" w="2305883">
                <a:moveTo>
                  <a:pt x="0" y="0"/>
                </a:moveTo>
                <a:lnTo>
                  <a:pt x="2305882" y="0"/>
                </a:lnTo>
                <a:lnTo>
                  <a:pt x="2305882" y="5219076"/>
                </a:lnTo>
                <a:lnTo>
                  <a:pt x="0" y="521907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876234" y="6629798"/>
            <a:ext cx="8305933" cy="35699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039"/>
              </a:lnSpc>
            </a:pPr>
            <a:r>
              <a:rPr lang="en-US" b="true" sz="12000" spc="96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WO</a:t>
            </a:r>
            <a:r>
              <a:rPr lang="en-US" b="true" sz="12000" spc="96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MEN’S</a:t>
            </a:r>
          </a:p>
          <a:p>
            <a:pPr algn="ctr">
              <a:lnSpc>
                <a:spcPts val="14039"/>
              </a:lnSpc>
              <a:spcBef>
                <a:spcPct val="0"/>
              </a:spcBef>
            </a:pPr>
            <a:r>
              <a:rPr lang="en-US" b="true" sz="12000" spc="96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RESTROOM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870409" y="12832432"/>
            <a:ext cx="8317583" cy="15085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944"/>
              </a:lnSpc>
              <a:spcBef>
                <a:spcPct val="0"/>
              </a:spcBef>
            </a:pPr>
            <a:r>
              <a:rPr lang="en-US" b="true" sz="5080" spc="40">
                <a:solidFill>
                  <a:srgbClr val="32006E"/>
                </a:solidFill>
                <a:latin typeface="Encode Sans Condensed Bold"/>
                <a:ea typeface="Encode Sans Condensed Bold"/>
                <a:cs typeface="Encode Sans Condensed Bold"/>
                <a:sym typeface="Encode Sans Condensed Bold"/>
              </a:rPr>
              <a:t>Additional restrooms are available on other floors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876259" y="1118868"/>
            <a:ext cx="2305883" cy="5219076"/>
          </a:xfrm>
          <a:custGeom>
            <a:avLst/>
            <a:gdLst/>
            <a:ahLst/>
            <a:cxnLst/>
            <a:rect r="r" b="b" t="t" l="l"/>
            <a:pathLst>
              <a:path h="5219076" w="2305883">
                <a:moveTo>
                  <a:pt x="0" y="0"/>
                </a:moveTo>
                <a:lnTo>
                  <a:pt x="2305882" y="0"/>
                </a:lnTo>
                <a:lnTo>
                  <a:pt x="2305882" y="5219076"/>
                </a:lnTo>
                <a:lnTo>
                  <a:pt x="0" y="521907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876234" y="6644399"/>
            <a:ext cx="8305933" cy="35699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039"/>
              </a:lnSpc>
            </a:pPr>
            <a:r>
              <a:rPr lang="en-US" b="true" sz="12000" spc="96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WO</a:t>
            </a:r>
            <a:r>
              <a:rPr lang="en-US" b="true" sz="12000" spc="96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MEN’S</a:t>
            </a:r>
          </a:p>
          <a:p>
            <a:pPr algn="ctr">
              <a:lnSpc>
                <a:spcPts val="14039"/>
              </a:lnSpc>
              <a:spcBef>
                <a:spcPct val="0"/>
              </a:spcBef>
            </a:pPr>
            <a:r>
              <a:rPr lang="en-US" b="true" sz="12000" spc="96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RESTROOM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870409" y="12832432"/>
            <a:ext cx="8317583" cy="15085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944"/>
              </a:lnSpc>
              <a:spcBef>
                <a:spcPct val="0"/>
              </a:spcBef>
            </a:pPr>
            <a:r>
              <a:rPr lang="en-US" b="true" sz="5080" spc="40">
                <a:solidFill>
                  <a:srgbClr val="32006E"/>
                </a:solidFill>
                <a:latin typeface="Encode Sans Condensed Bold"/>
                <a:ea typeface="Encode Sans Condensed Bold"/>
                <a:cs typeface="Encode Sans Condensed Bold"/>
                <a:sym typeface="Encode Sans Condensed Bold"/>
              </a:rPr>
              <a:t>Additional restrooms are available on other floors</a:t>
            </a:r>
          </a:p>
        </p:txBody>
      </p:sp>
      <p:sp>
        <p:nvSpPr>
          <p:cNvPr name="AutoShape 5" id="5"/>
          <p:cNvSpPr/>
          <p:nvPr/>
        </p:nvSpPr>
        <p:spPr>
          <a:xfrm>
            <a:off x="3514728" y="10482657"/>
            <a:ext cx="0" cy="1924813"/>
          </a:xfrm>
          <a:prstGeom prst="line">
            <a:avLst/>
          </a:prstGeom>
          <a:ln cap="flat" w="447675">
            <a:solidFill>
              <a:srgbClr val="737373"/>
            </a:solidFill>
            <a:prstDash val="solid"/>
            <a:headEnd type="none" len="sm" w="sm"/>
            <a:tailEnd type="arrow" len="sm" w="med"/>
          </a:ln>
        </p:spPr>
      </p:sp>
      <p:sp>
        <p:nvSpPr>
          <p:cNvPr name="AutoShape 6" id="6"/>
          <p:cNvSpPr/>
          <p:nvPr/>
        </p:nvSpPr>
        <p:spPr>
          <a:xfrm>
            <a:off x="6364293" y="10482657"/>
            <a:ext cx="0" cy="1924813"/>
          </a:xfrm>
          <a:prstGeom prst="line">
            <a:avLst/>
          </a:prstGeom>
          <a:ln cap="flat" w="447675">
            <a:solidFill>
              <a:srgbClr val="737373"/>
            </a:solidFill>
            <a:prstDash val="solid"/>
            <a:headEnd type="arrow" len="sm" w="med"/>
            <a:tailEnd type="none" len="sm" w="sm"/>
          </a:ln>
        </p:spPr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5029200" y="11352775"/>
            <a:ext cx="0" cy="3334838"/>
          </a:xfrm>
          <a:prstGeom prst="line">
            <a:avLst/>
          </a:prstGeom>
          <a:ln cap="flat" w="447675">
            <a:solidFill>
              <a:srgbClr val="737373"/>
            </a:solidFill>
            <a:prstDash val="solid"/>
            <a:headEnd type="arrow" len="sm" w="med"/>
            <a:tailEnd type="none" len="sm" w="sm"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3017520" y="1956059"/>
            <a:ext cx="4023360" cy="4077730"/>
          </a:xfrm>
          <a:custGeom>
            <a:avLst/>
            <a:gdLst/>
            <a:ahLst/>
            <a:cxnLst/>
            <a:rect r="r" b="b" t="t" l="l"/>
            <a:pathLst>
              <a:path h="4077730" w="4023360">
                <a:moveTo>
                  <a:pt x="0" y="0"/>
                </a:moveTo>
                <a:lnTo>
                  <a:pt x="4023360" y="0"/>
                </a:lnTo>
                <a:lnTo>
                  <a:pt x="4023360" y="4077730"/>
                </a:lnTo>
                <a:lnTo>
                  <a:pt x="0" y="40777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443474" y="7078021"/>
            <a:ext cx="9171451" cy="35699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039"/>
              </a:lnSpc>
            </a:pPr>
            <a:r>
              <a:rPr lang="en-US" b="true" sz="12000" spc="96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ACCESSIBLE</a:t>
            </a:r>
          </a:p>
          <a:p>
            <a:pPr algn="ctr">
              <a:lnSpc>
                <a:spcPts val="14039"/>
              </a:lnSpc>
              <a:spcBef>
                <a:spcPct val="0"/>
              </a:spcBef>
            </a:pPr>
            <a:r>
              <a:rPr lang="en-US" b="true" sz="12000" spc="96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RESTROOMS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5029200" y="11352775"/>
            <a:ext cx="0" cy="3334838"/>
          </a:xfrm>
          <a:prstGeom prst="line">
            <a:avLst/>
          </a:prstGeom>
          <a:ln cap="flat" w="447675">
            <a:solidFill>
              <a:srgbClr val="737373"/>
            </a:solidFill>
            <a:prstDash val="solid"/>
            <a:headEnd type="none" len="sm" w="sm"/>
            <a:tailEnd type="arrow" len="sm" w="med"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3017520" y="1956059"/>
            <a:ext cx="4023360" cy="4077730"/>
          </a:xfrm>
          <a:custGeom>
            <a:avLst/>
            <a:gdLst/>
            <a:ahLst/>
            <a:cxnLst/>
            <a:rect r="r" b="b" t="t" l="l"/>
            <a:pathLst>
              <a:path h="4077730" w="4023360">
                <a:moveTo>
                  <a:pt x="0" y="0"/>
                </a:moveTo>
                <a:lnTo>
                  <a:pt x="4023360" y="0"/>
                </a:lnTo>
                <a:lnTo>
                  <a:pt x="4023360" y="4077730"/>
                </a:lnTo>
                <a:lnTo>
                  <a:pt x="0" y="40777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443474" y="7078021"/>
            <a:ext cx="9171451" cy="35699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039"/>
              </a:lnSpc>
            </a:pPr>
            <a:r>
              <a:rPr lang="en-US" b="true" sz="12000" spc="96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ACCESSIBLE</a:t>
            </a:r>
          </a:p>
          <a:p>
            <a:pPr algn="ctr">
              <a:lnSpc>
                <a:spcPts val="14039"/>
              </a:lnSpc>
              <a:spcBef>
                <a:spcPct val="0"/>
              </a:spcBef>
            </a:pPr>
            <a:r>
              <a:rPr lang="en-US" b="true" sz="12000" spc="96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RESTROOMS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017520" y="1956059"/>
            <a:ext cx="4023360" cy="4077730"/>
          </a:xfrm>
          <a:custGeom>
            <a:avLst/>
            <a:gdLst/>
            <a:ahLst/>
            <a:cxnLst/>
            <a:rect r="r" b="b" t="t" l="l"/>
            <a:pathLst>
              <a:path h="4077730" w="4023360">
                <a:moveTo>
                  <a:pt x="0" y="0"/>
                </a:moveTo>
                <a:lnTo>
                  <a:pt x="4023360" y="0"/>
                </a:lnTo>
                <a:lnTo>
                  <a:pt x="4023360" y="4077730"/>
                </a:lnTo>
                <a:lnTo>
                  <a:pt x="0" y="40777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443474" y="7078021"/>
            <a:ext cx="9171451" cy="35699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039"/>
              </a:lnSpc>
            </a:pPr>
            <a:r>
              <a:rPr lang="en-US" b="true" sz="12000" spc="96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ACCESSIBLE</a:t>
            </a:r>
          </a:p>
          <a:p>
            <a:pPr algn="ctr">
              <a:lnSpc>
                <a:spcPts val="14039"/>
              </a:lnSpc>
              <a:spcBef>
                <a:spcPct val="0"/>
              </a:spcBef>
            </a:pPr>
            <a:r>
              <a:rPr lang="en-US" b="true" sz="12000" spc="96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RESTROOMS</a:t>
            </a:r>
          </a:p>
        </p:txBody>
      </p:sp>
      <p:sp>
        <p:nvSpPr>
          <p:cNvPr name="AutoShape 4" id="4"/>
          <p:cNvSpPr/>
          <p:nvPr/>
        </p:nvSpPr>
        <p:spPr>
          <a:xfrm>
            <a:off x="742123" y="12238891"/>
            <a:ext cx="8574154" cy="0"/>
          </a:xfrm>
          <a:prstGeom prst="line">
            <a:avLst/>
          </a:prstGeom>
          <a:ln cap="flat" w="447675">
            <a:solidFill>
              <a:srgbClr val="737373"/>
            </a:solidFill>
            <a:prstDash val="solid"/>
            <a:headEnd type="arrow" len="sm" w="med"/>
            <a:tailEnd type="none" len="sm" w="sm"/>
          </a:ln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2006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9509025" y="-284100"/>
            <a:ext cx="22372272" cy="16113586"/>
          </a:xfrm>
          <a:custGeom>
            <a:avLst/>
            <a:gdLst/>
            <a:ahLst/>
            <a:cxnLst/>
            <a:rect r="r" b="b" t="t" l="l"/>
            <a:pathLst>
              <a:path h="16113586" w="22372272">
                <a:moveTo>
                  <a:pt x="0" y="0"/>
                </a:moveTo>
                <a:lnTo>
                  <a:pt x="22372272" y="0"/>
                </a:lnTo>
                <a:lnTo>
                  <a:pt x="22372272" y="16113587"/>
                </a:lnTo>
                <a:lnTo>
                  <a:pt x="0" y="1611358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7000"/>
            </a:blip>
            <a:stretch>
              <a:fillRect l="-7612" t="0" r="-202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677111" y="2554559"/>
            <a:ext cx="6766234" cy="64218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38"/>
              </a:lnSpc>
            </a:pPr>
            <a:r>
              <a:rPr lang="en-US" b="true" sz="5307" spc="233">
                <a:solidFill>
                  <a:srgbClr val="FFC700"/>
                </a:solidFill>
                <a:latin typeface="Encode Sans Condensed Semi-Bold"/>
                <a:ea typeface="Encode Sans Condensed Semi-Bold"/>
                <a:cs typeface="Encode Sans Condensed Semi-Bold"/>
                <a:sym typeface="Encode Sans Condensed Semi-Bold"/>
              </a:rPr>
              <a:t>CBE GRADUATION CELEBRATION</a:t>
            </a:r>
          </a:p>
          <a:p>
            <a:pPr algn="l">
              <a:lnSpc>
                <a:spcPts val="5838"/>
              </a:lnSpc>
            </a:pPr>
          </a:p>
          <a:p>
            <a:pPr algn="l">
              <a:lnSpc>
                <a:spcPts val="10999"/>
              </a:lnSpc>
            </a:pPr>
            <a:r>
              <a:rPr lang="en-US" b="true" sz="9999" spc="439">
                <a:solidFill>
                  <a:srgbClr val="FFFFFF"/>
                </a:solidFill>
                <a:latin typeface="Encode Sans Condensed Semi-Bold"/>
                <a:ea typeface="Encode Sans Condensed Semi-Bold"/>
                <a:cs typeface="Encode Sans Condensed Semi-Bold"/>
                <a:sym typeface="Encode Sans Condensed Semi-Bold"/>
              </a:rPr>
              <a:t>TICKET </a:t>
            </a:r>
          </a:p>
          <a:p>
            <a:pPr algn="l">
              <a:lnSpc>
                <a:spcPts val="10999"/>
              </a:lnSpc>
            </a:pPr>
            <a:r>
              <a:rPr lang="en-US" b="true" sz="9999" spc="439">
                <a:solidFill>
                  <a:srgbClr val="FFFFFF"/>
                </a:solidFill>
                <a:latin typeface="Encode Sans Condensed Semi-Bold"/>
                <a:ea typeface="Encode Sans Condensed Semi-Bold"/>
                <a:cs typeface="Encode Sans Condensed Semi-Bold"/>
                <a:sym typeface="Encode Sans Condensed Semi-Bold"/>
              </a:rPr>
              <a:t>WILL CALL</a:t>
            </a:r>
          </a:p>
          <a:p>
            <a:pPr algn="l">
              <a:lnSpc>
                <a:spcPts val="10999"/>
              </a:lnSpc>
            </a:pP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017520" y="1956059"/>
            <a:ext cx="4023360" cy="4077730"/>
          </a:xfrm>
          <a:custGeom>
            <a:avLst/>
            <a:gdLst/>
            <a:ahLst/>
            <a:cxnLst/>
            <a:rect r="r" b="b" t="t" l="l"/>
            <a:pathLst>
              <a:path h="4077730" w="4023360">
                <a:moveTo>
                  <a:pt x="0" y="0"/>
                </a:moveTo>
                <a:lnTo>
                  <a:pt x="4023360" y="0"/>
                </a:lnTo>
                <a:lnTo>
                  <a:pt x="4023360" y="4077730"/>
                </a:lnTo>
                <a:lnTo>
                  <a:pt x="0" y="40777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443474" y="7078021"/>
            <a:ext cx="9171451" cy="35699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039"/>
              </a:lnSpc>
            </a:pPr>
            <a:r>
              <a:rPr lang="en-US" b="true" sz="12000" spc="96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ACCESSIBLE</a:t>
            </a:r>
          </a:p>
          <a:p>
            <a:pPr algn="ctr">
              <a:lnSpc>
                <a:spcPts val="14039"/>
              </a:lnSpc>
              <a:spcBef>
                <a:spcPct val="0"/>
              </a:spcBef>
            </a:pPr>
            <a:r>
              <a:rPr lang="en-US" b="true" sz="12000" spc="96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RESTROOMS</a:t>
            </a:r>
          </a:p>
        </p:txBody>
      </p:sp>
      <p:sp>
        <p:nvSpPr>
          <p:cNvPr name="AutoShape 4" id="4"/>
          <p:cNvSpPr/>
          <p:nvPr/>
        </p:nvSpPr>
        <p:spPr>
          <a:xfrm>
            <a:off x="742123" y="12238891"/>
            <a:ext cx="8574154" cy="0"/>
          </a:xfrm>
          <a:prstGeom prst="line">
            <a:avLst/>
          </a:prstGeom>
          <a:ln cap="flat" w="447675">
            <a:solidFill>
              <a:srgbClr val="737373"/>
            </a:solidFill>
            <a:prstDash val="solid"/>
            <a:headEnd type="none" len="sm" w="sm"/>
            <a:tailEnd type="arrow" len="sm" w="med"/>
          </a:ln>
        </p:spPr>
      </p:sp>
    </p:spTree>
  </p:cSld>
  <p:clrMapOvr>
    <a:masterClrMapping/>
  </p:clrMapOvr>
</p:sld>
</file>

<file path=ppt/slides/slide4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0058400" cy="9231507"/>
            <a:chOff x="0" y="0"/>
            <a:chExt cx="2709333" cy="248660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2486601"/>
            </a:xfrm>
            <a:custGeom>
              <a:avLst/>
              <a:gdLst/>
              <a:ahLst/>
              <a:cxnLst/>
              <a:rect r="r" b="b" t="t" l="l"/>
              <a:pathLst>
                <a:path h="2486601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2486601"/>
                  </a:lnTo>
                  <a:lnTo>
                    <a:pt x="0" y="2486601"/>
                  </a:lnTo>
                  <a:close/>
                </a:path>
              </a:pathLst>
            </a:custGeom>
            <a:solidFill>
              <a:srgbClr val="32006E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709333" cy="252470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2333444" y="0"/>
            <a:ext cx="15100406" cy="9231507"/>
          </a:xfrm>
          <a:custGeom>
            <a:avLst/>
            <a:gdLst/>
            <a:ahLst/>
            <a:cxnLst/>
            <a:rect r="r" b="b" t="t" l="l"/>
            <a:pathLst>
              <a:path h="9231507" w="15100406">
                <a:moveTo>
                  <a:pt x="0" y="0"/>
                </a:moveTo>
                <a:lnTo>
                  <a:pt x="15100405" y="0"/>
                </a:lnTo>
                <a:lnTo>
                  <a:pt x="15100405" y="9231507"/>
                </a:lnTo>
                <a:lnTo>
                  <a:pt x="0" y="923150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7000"/>
            </a:blip>
            <a:stretch>
              <a:fillRect l="0" t="-5276" r="0" b="-2185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2333444" y="1205903"/>
            <a:ext cx="5391513" cy="3734848"/>
          </a:xfrm>
          <a:custGeom>
            <a:avLst/>
            <a:gdLst/>
            <a:ahLst/>
            <a:cxnLst/>
            <a:rect r="r" b="b" t="t" l="l"/>
            <a:pathLst>
              <a:path h="3734848" w="5391513">
                <a:moveTo>
                  <a:pt x="0" y="0"/>
                </a:moveTo>
                <a:lnTo>
                  <a:pt x="5391512" y="0"/>
                </a:lnTo>
                <a:lnTo>
                  <a:pt x="5391512" y="3734849"/>
                </a:lnTo>
                <a:lnTo>
                  <a:pt x="0" y="37348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923764" y="5689609"/>
            <a:ext cx="8210871" cy="2607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855"/>
              </a:lnSpc>
            </a:pPr>
            <a:r>
              <a:rPr lang="en-US" b="true" sz="11199" spc="111">
                <a:solidFill>
                  <a:srgbClr val="FFFFFF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TASSEL PROTOCOL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718386" y="9925116"/>
            <a:ext cx="8785780" cy="46136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424"/>
              </a:lnSpc>
            </a:pPr>
            <a:r>
              <a:rPr lang="en-US" sz="7200" spc="72" b="true">
                <a:solidFill>
                  <a:srgbClr val="32006E"/>
                </a:solidFill>
                <a:latin typeface="Encode Sans Condensed Semi-Bold"/>
                <a:ea typeface="Encode Sans Condensed Semi-Bold"/>
                <a:cs typeface="Encode Sans Condensed Semi-Bold"/>
                <a:sym typeface="Encode Sans Condensed Semi-Bold"/>
              </a:rPr>
              <a:t>Undergraduate:</a:t>
            </a:r>
          </a:p>
          <a:p>
            <a:pPr algn="l">
              <a:lnSpc>
                <a:spcPts val="5616"/>
              </a:lnSpc>
            </a:pPr>
            <a:r>
              <a:rPr lang="en-US" sz="4800" spc="48">
                <a:solidFill>
                  <a:srgbClr val="32006E"/>
                </a:solidFill>
                <a:latin typeface="Encode Sans Condensed"/>
                <a:ea typeface="Encode Sans Condensed"/>
                <a:cs typeface="Encode Sans Condensed"/>
                <a:sym typeface="Encode Sans Condensed"/>
              </a:rPr>
              <a:t>Right, then move left cross stage</a:t>
            </a:r>
          </a:p>
          <a:p>
            <a:pPr algn="l">
              <a:lnSpc>
                <a:spcPts val="8424"/>
              </a:lnSpc>
            </a:pPr>
          </a:p>
          <a:p>
            <a:pPr algn="l">
              <a:lnSpc>
                <a:spcPts val="8424"/>
              </a:lnSpc>
            </a:pPr>
            <a:r>
              <a:rPr lang="en-US" sz="7200" spc="72" b="true">
                <a:solidFill>
                  <a:srgbClr val="32006E"/>
                </a:solidFill>
                <a:latin typeface="Encode Sans Condensed Semi-Bold"/>
                <a:ea typeface="Encode Sans Condensed Semi-Bold"/>
                <a:cs typeface="Encode Sans Condensed Semi-Bold"/>
                <a:sym typeface="Encode Sans Condensed Semi-Bold"/>
              </a:rPr>
              <a:t>Graduate:</a:t>
            </a:r>
          </a:p>
          <a:p>
            <a:pPr algn="l">
              <a:lnSpc>
                <a:spcPts val="5616"/>
              </a:lnSpc>
            </a:pPr>
            <a:r>
              <a:rPr lang="en-US" sz="4800" spc="48">
                <a:solidFill>
                  <a:srgbClr val="32006E"/>
                </a:solidFill>
                <a:latin typeface="Encode Sans Condensed"/>
                <a:ea typeface="Encode Sans Condensed"/>
                <a:cs typeface="Encode Sans Condensed"/>
                <a:sym typeface="Encode Sans Condensed"/>
              </a:rPr>
              <a:t>Stay left</a:t>
            </a:r>
          </a:p>
        </p:txBody>
      </p:sp>
    </p:spTree>
  </p:cSld>
  <p:clrMapOvr>
    <a:masterClrMapping/>
  </p:clrMapOvr>
</p:sld>
</file>

<file path=ppt/slides/slide4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9145149" y="0"/>
            <a:ext cx="19203549" cy="15544800"/>
          </a:xfrm>
          <a:custGeom>
            <a:avLst/>
            <a:gdLst/>
            <a:ahLst/>
            <a:cxnLst/>
            <a:rect r="r" b="b" t="t" l="l"/>
            <a:pathLst>
              <a:path h="15544800" w="19203549">
                <a:moveTo>
                  <a:pt x="0" y="0"/>
                </a:moveTo>
                <a:lnTo>
                  <a:pt x="19203549" y="0"/>
                </a:lnTo>
                <a:lnTo>
                  <a:pt x="19203549" y="15544800"/>
                </a:lnTo>
                <a:lnTo>
                  <a:pt x="0" y="1554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4000"/>
            </a:blip>
            <a:stretch>
              <a:fillRect l="-10748" t="0" r="-10748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456625" y="10006302"/>
            <a:ext cx="9732607" cy="45326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4135"/>
              </a:lnSpc>
            </a:pPr>
            <a:r>
              <a:rPr lang="en-US" sz="12399" spc="198" b="true">
                <a:solidFill>
                  <a:srgbClr val="4B2E83"/>
                </a:solidFill>
                <a:latin typeface="Encode Sans Condensed Bold"/>
                <a:ea typeface="Encode Sans Condensed Bold"/>
                <a:cs typeface="Encode Sans Condensed Bold"/>
                <a:sym typeface="Encode Sans Condensed Bold"/>
              </a:rPr>
              <a:t>Overflow</a:t>
            </a:r>
          </a:p>
          <a:p>
            <a:pPr algn="l">
              <a:lnSpc>
                <a:spcPts val="5472"/>
              </a:lnSpc>
            </a:pPr>
          </a:p>
          <a:p>
            <a:pPr algn="l">
              <a:lnSpc>
                <a:spcPts val="5472"/>
              </a:lnSpc>
            </a:pPr>
          </a:p>
          <a:p>
            <a:pPr algn="l">
              <a:lnSpc>
                <a:spcPts val="5472"/>
              </a:lnSpc>
            </a:pPr>
            <a:r>
              <a:rPr lang="en-US" sz="4800" spc="76" b="true">
                <a:solidFill>
                  <a:srgbClr val="3D3D3D"/>
                </a:solidFill>
                <a:latin typeface="Encode Sans Condensed Bold"/>
                <a:ea typeface="Encode Sans Condensed Bold"/>
                <a:cs typeface="Encode Sans Condensed Bold"/>
                <a:sym typeface="Encode Sans Condensed Bold"/>
              </a:rPr>
              <a:t>Livestream available in the Community Design Building</a:t>
            </a:r>
          </a:p>
        </p:txBody>
      </p:sp>
      <p:sp>
        <p:nvSpPr>
          <p:cNvPr name="AutoShape 4" id="4"/>
          <p:cNvSpPr/>
          <p:nvPr/>
        </p:nvSpPr>
        <p:spPr>
          <a:xfrm flipV="true">
            <a:off x="456625" y="12407399"/>
            <a:ext cx="9303939" cy="0"/>
          </a:xfrm>
          <a:prstGeom prst="line">
            <a:avLst/>
          </a:prstGeom>
          <a:ln cap="flat" w="323850">
            <a:solidFill>
              <a:srgbClr val="4B2E83"/>
            </a:solidFill>
            <a:prstDash val="solid"/>
            <a:headEnd type="none" len="sm" w="sm"/>
            <a:tailEnd type="arrow" len="sm" w="med"/>
          </a:ln>
        </p:spPr>
      </p:sp>
      <p:sp>
        <p:nvSpPr>
          <p:cNvPr name="AutoShape 5" id="5"/>
          <p:cNvSpPr/>
          <p:nvPr/>
        </p:nvSpPr>
        <p:spPr>
          <a:xfrm>
            <a:off x="317000" y="2235982"/>
            <a:ext cx="4172795" cy="0"/>
          </a:xfrm>
          <a:prstGeom prst="line">
            <a:avLst/>
          </a:prstGeom>
          <a:ln cap="flat" w="19050">
            <a:solidFill>
              <a:srgbClr val="737373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6" id="6"/>
          <p:cNvSpPr txBox="true"/>
          <p:nvPr/>
        </p:nvSpPr>
        <p:spPr>
          <a:xfrm rot="0">
            <a:off x="317000" y="2407432"/>
            <a:ext cx="12594927" cy="2059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57"/>
              </a:lnSpc>
            </a:pPr>
            <a:r>
              <a:rPr lang="en-US" sz="1899" spc="121" b="true">
                <a:solidFill>
                  <a:srgbClr val="737373"/>
                </a:solidFill>
                <a:latin typeface="Encode Sans Condensed Bold"/>
                <a:ea typeface="Encode Sans Condensed Bold"/>
                <a:cs typeface="Encode Sans Condensed Bold"/>
                <a:sym typeface="Encode Sans Condensed Bold"/>
              </a:rPr>
              <a:t>COLLEGE OF BUILT ENVIRONMENTS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317000" y="538696"/>
            <a:ext cx="12594927" cy="16593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13"/>
              </a:lnSpc>
            </a:pPr>
            <a:r>
              <a:rPr lang="en-US" sz="4899" spc="78" b="true">
                <a:solidFill>
                  <a:srgbClr val="737373"/>
                </a:solidFill>
                <a:latin typeface="Encode Sans Condensed Heavy"/>
                <a:ea typeface="Encode Sans Condensed Heavy"/>
                <a:cs typeface="Encode Sans Condensed Heavy"/>
                <a:sym typeface="Encode Sans Condensed Heavy"/>
              </a:rPr>
              <a:t>2026</a:t>
            </a:r>
          </a:p>
          <a:p>
            <a:pPr algn="l">
              <a:lnSpc>
                <a:spcPts val="4213"/>
              </a:lnSpc>
            </a:pPr>
            <a:r>
              <a:rPr lang="en-US" sz="4899" spc="78" b="true">
                <a:solidFill>
                  <a:srgbClr val="3D3D3D"/>
                </a:solidFill>
                <a:latin typeface="Encode Sans Condensed Semi-Bold"/>
                <a:ea typeface="Encode Sans Condensed Semi-Bold"/>
                <a:cs typeface="Encode Sans Condensed Semi-Bold"/>
                <a:sym typeface="Encode Sans Condensed Semi-Bold"/>
              </a:rPr>
              <a:t>Graduation</a:t>
            </a:r>
          </a:p>
          <a:p>
            <a:pPr algn="l">
              <a:lnSpc>
                <a:spcPts val="4213"/>
              </a:lnSpc>
            </a:pPr>
            <a:r>
              <a:rPr lang="en-US" sz="4899" spc="78" b="true">
                <a:solidFill>
                  <a:srgbClr val="3D3D3D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Celebration</a:t>
            </a:r>
          </a:p>
        </p:txBody>
      </p:sp>
    </p:spTree>
  </p:cSld>
  <p:clrMapOvr>
    <a:masterClrMapping/>
  </p:clrMapOvr>
</p:sld>
</file>

<file path=ppt/slides/slide4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9145149" y="0"/>
            <a:ext cx="19203549" cy="15544800"/>
          </a:xfrm>
          <a:custGeom>
            <a:avLst/>
            <a:gdLst/>
            <a:ahLst/>
            <a:cxnLst/>
            <a:rect r="r" b="b" t="t" l="l"/>
            <a:pathLst>
              <a:path h="15544800" w="19203549">
                <a:moveTo>
                  <a:pt x="0" y="0"/>
                </a:moveTo>
                <a:lnTo>
                  <a:pt x="19203549" y="0"/>
                </a:lnTo>
                <a:lnTo>
                  <a:pt x="19203549" y="15544800"/>
                </a:lnTo>
                <a:lnTo>
                  <a:pt x="0" y="1554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4000"/>
            </a:blip>
            <a:stretch>
              <a:fillRect l="-10748" t="0" r="-10748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456625" y="10006302"/>
            <a:ext cx="9732607" cy="45326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4135"/>
              </a:lnSpc>
            </a:pPr>
            <a:r>
              <a:rPr lang="en-US" sz="12399" spc="198" b="true">
                <a:solidFill>
                  <a:srgbClr val="4B2E83"/>
                </a:solidFill>
                <a:latin typeface="Encode Sans Condensed Bold"/>
                <a:ea typeface="Encode Sans Condensed Bold"/>
                <a:cs typeface="Encode Sans Condensed Bold"/>
                <a:sym typeface="Encode Sans Condensed Bold"/>
              </a:rPr>
              <a:t>Overflow</a:t>
            </a:r>
          </a:p>
          <a:p>
            <a:pPr algn="l">
              <a:lnSpc>
                <a:spcPts val="5472"/>
              </a:lnSpc>
            </a:pPr>
          </a:p>
          <a:p>
            <a:pPr algn="l">
              <a:lnSpc>
                <a:spcPts val="5472"/>
              </a:lnSpc>
            </a:pPr>
          </a:p>
          <a:p>
            <a:pPr algn="l">
              <a:lnSpc>
                <a:spcPts val="5472"/>
              </a:lnSpc>
            </a:pPr>
            <a:r>
              <a:rPr lang="en-US" sz="4800" spc="76" b="true">
                <a:solidFill>
                  <a:srgbClr val="3D3D3D"/>
                </a:solidFill>
                <a:latin typeface="Encode Sans Condensed Bold"/>
                <a:ea typeface="Encode Sans Condensed Bold"/>
                <a:cs typeface="Encode Sans Condensed Bold"/>
                <a:sym typeface="Encode Sans Condensed Bold"/>
              </a:rPr>
              <a:t>Livestream available in the Community Design Building</a:t>
            </a:r>
          </a:p>
        </p:txBody>
      </p:sp>
      <p:sp>
        <p:nvSpPr>
          <p:cNvPr name="AutoShape 4" id="4"/>
          <p:cNvSpPr/>
          <p:nvPr/>
        </p:nvSpPr>
        <p:spPr>
          <a:xfrm>
            <a:off x="456625" y="12407399"/>
            <a:ext cx="8794474" cy="0"/>
          </a:xfrm>
          <a:prstGeom prst="line">
            <a:avLst/>
          </a:prstGeom>
          <a:ln cap="flat" w="323850">
            <a:solidFill>
              <a:srgbClr val="4B2E83"/>
            </a:solidFill>
            <a:prstDash val="solid"/>
            <a:headEnd type="arrow" len="sm" w="med"/>
            <a:tailEnd type="none" len="sm" w="sm"/>
          </a:ln>
        </p:spPr>
      </p:sp>
      <p:sp>
        <p:nvSpPr>
          <p:cNvPr name="AutoShape 5" id="5"/>
          <p:cNvSpPr/>
          <p:nvPr/>
        </p:nvSpPr>
        <p:spPr>
          <a:xfrm>
            <a:off x="317000" y="2235982"/>
            <a:ext cx="4172795" cy="0"/>
          </a:xfrm>
          <a:prstGeom prst="line">
            <a:avLst/>
          </a:prstGeom>
          <a:ln cap="flat" w="19050">
            <a:solidFill>
              <a:srgbClr val="737373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6" id="6"/>
          <p:cNvSpPr txBox="true"/>
          <p:nvPr/>
        </p:nvSpPr>
        <p:spPr>
          <a:xfrm rot="0">
            <a:off x="317000" y="2407432"/>
            <a:ext cx="12594927" cy="2059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57"/>
              </a:lnSpc>
            </a:pPr>
            <a:r>
              <a:rPr lang="en-US" sz="1899" spc="121" b="true">
                <a:solidFill>
                  <a:srgbClr val="737373"/>
                </a:solidFill>
                <a:latin typeface="Encode Sans Condensed Bold"/>
                <a:ea typeface="Encode Sans Condensed Bold"/>
                <a:cs typeface="Encode Sans Condensed Bold"/>
                <a:sym typeface="Encode Sans Condensed Bold"/>
              </a:rPr>
              <a:t>COLLEGE OF BUILT ENVIRONMENTS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317000" y="538696"/>
            <a:ext cx="12594927" cy="16593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13"/>
              </a:lnSpc>
            </a:pPr>
            <a:r>
              <a:rPr lang="en-US" sz="4899" spc="78" b="true">
                <a:solidFill>
                  <a:srgbClr val="737373"/>
                </a:solidFill>
                <a:latin typeface="Encode Sans Condensed Heavy"/>
                <a:ea typeface="Encode Sans Condensed Heavy"/>
                <a:cs typeface="Encode Sans Condensed Heavy"/>
                <a:sym typeface="Encode Sans Condensed Heavy"/>
              </a:rPr>
              <a:t>2026</a:t>
            </a:r>
          </a:p>
          <a:p>
            <a:pPr algn="l">
              <a:lnSpc>
                <a:spcPts val="4213"/>
              </a:lnSpc>
            </a:pPr>
            <a:r>
              <a:rPr lang="en-US" sz="4899" spc="78" b="true">
                <a:solidFill>
                  <a:srgbClr val="3D3D3D"/>
                </a:solidFill>
                <a:latin typeface="Encode Sans Condensed Semi-Bold"/>
                <a:ea typeface="Encode Sans Condensed Semi-Bold"/>
                <a:cs typeface="Encode Sans Condensed Semi-Bold"/>
                <a:sym typeface="Encode Sans Condensed Semi-Bold"/>
              </a:rPr>
              <a:t>Graduation</a:t>
            </a:r>
          </a:p>
          <a:p>
            <a:pPr algn="l">
              <a:lnSpc>
                <a:spcPts val="4213"/>
              </a:lnSpc>
            </a:pPr>
            <a:r>
              <a:rPr lang="en-US" sz="4899" spc="78" b="true">
                <a:solidFill>
                  <a:srgbClr val="3D3D3D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Celebration</a:t>
            </a:r>
          </a:p>
        </p:txBody>
      </p:sp>
    </p:spTree>
  </p:cSld>
  <p:clrMapOvr>
    <a:masterClrMapping/>
  </p:clrMapOvr>
</p:sld>
</file>

<file path=ppt/slides/slide4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718630" y="-1251383"/>
            <a:ext cx="14096630" cy="16796183"/>
          </a:xfrm>
          <a:custGeom>
            <a:avLst/>
            <a:gdLst/>
            <a:ahLst/>
            <a:cxnLst/>
            <a:rect r="r" b="b" t="t" l="l"/>
            <a:pathLst>
              <a:path h="16796183" w="14096630">
                <a:moveTo>
                  <a:pt x="0" y="0"/>
                </a:moveTo>
                <a:lnTo>
                  <a:pt x="14096630" y="0"/>
                </a:lnTo>
                <a:lnTo>
                  <a:pt x="14096630" y="16796183"/>
                </a:lnTo>
                <a:lnTo>
                  <a:pt x="0" y="167961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</a:blip>
            <a:stretch>
              <a:fillRect l="-39362" t="0" r="-39362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456625" y="10006302"/>
            <a:ext cx="9443564" cy="45326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4135"/>
              </a:lnSpc>
            </a:pPr>
          </a:p>
          <a:p>
            <a:pPr algn="l">
              <a:lnSpc>
                <a:spcPts val="5472"/>
              </a:lnSpc>
            </a:pPr>
          </a:p>
          <a:p>
            <a:pPr algn="l">
              <a:lnSpc>
                <a:spcPts val="5472"/>
              </a:lnSpc>
            </a:pPr>
          </a:p>
          <a:p>
            <a:pPr algn="l">
              <a:lnSpc>
                <a:spcPts val="5472"/>
              </a:lnSpc>
            </a:pPr>
            <a:r>
              <a:rPr lang="en-US" sz="4800" spc="76" b="true">
                <a:solidFill>
                  <a:srgbClr val="3D3D3D"/>
                </a:solidFill>
                <a:latin typeface="Encode Sans Condensed Bold"/>
                <a:ea typeface="Encode Sans Condensed Bold"/>
                <a:cs typeface="Encode Sans Condensed Bold"/>
                <a:sym typeface="Encode Sans Condensed Bold"/>
              </a:rPr>
              <a:t>Livestream available in </a:t>
            </a:r>
          </a:p>
          <a:p>
            <a:pPr algn="l">
              <a:lnSpc>
                <a:spcPts val="5472"/>
              </a:lnSpc>
            </a:pPr>
            <a:r>
              <a:rPr lang="en-US" sz="4800" spc="76" b="true">
                <a:solidFill>
                  <a:srgbClr val="3D3D3D"/>
                </a:solidFill>
                <a:latin typeface="Encode Sans Condensed Bold"/>
                <a:ea typeface="Encode Sans Condensed Bold"/>
                <a:cs typeface="Encode Sans Condensed Bold"/>
                <a:sym typeface="Encode Sans Condensed Bold"/>
              </a:rPr>
              <a:t>ARCH G042</a:t>
            </a:r>
          </a:p>
        </p:txBody>
      </p:sp>
      <p:sp>
        <p:nvSpPr>
          <p:cNvPr name="AutoShape 4" id="4"/>
          <p:cNvSpPr/>
          <p:nvPr/>
        </p:nvSpPr>
        <p:spPr>
          <a:xfrm>
            <a:off x="7849638" y="10458973"/>
            <a:ext cx="1079955" cy="1260523"/>
          </a:xfrm>
          <a:prstGeom prst="line">
            <a:avLst/>
          </a:prstGeom>
          <a:ln cap="flat" w="323850">
            <a:solidFill>
              <a:srgbClr val="4B2E83"/>
            </a:solidFill>
            <a:prstDash val="solid"/>
            <a:headEnd type="none" len="sm" w="sm"/>
            <a:tailEnd type="arrow" len="sm" w="med"/>
          </a:ln>
        </p:spPr>
      </p:sp>
      <p:sp>
        <p:nvSpPr>
          <p:cNvPr name="AutoShape 5" id="5"/>
          <p:cNvSpPr/>
          <p:nvPr/>
        </p:nvSpPr>
        <p:spPr>
          <a:xfrm>
            <a:off x="317000" y="2235982"/>
            <a:ext cx="4172795" cy="0"/>
          </a:xfrm>
          <a:prstGeom prst="line">
            <a:avLst/>
          </a:prstGeom>
          <a:ln cap="flat" w="19050">
            <a:solidFill>
              <a:srgbClr val="737373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6" id="6"/>
          <p:cNvSpPr txBox="true"/>
          <p:nvPr/>
        </p:nvSpPr>
        <p:spPr>
          <a:xfrm rot="0">
            <a:off x="317000" y="2407432"/>
            <a:ext cx="12594927" cy="2059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57"/>
              </a:lnSpc>
            </a:pPr>
            <a:r>
              <a:rPr lang="en-US" sz="1899" spc="121" b="true">
                <a:solidFill>
                  <a:srgbClr val="737373"/>
                </a:solidFill>
                <a:latin typeface="Encode Sans Condensed Bold"/>
                <a:ea typeface="Encode Sans Condensed Bold"/>
                <a:cs typeface="Encode Sans Condensed Bold"/>
                <a:sym typeface="Encode Sans Condensed Bold"/>
              </a:rPr>
              <a:t>COLLEGE OF BUILT ENVIRONMENTS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317000" y="538696"/>
            <a:ext cx="12594927" cy="16593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13"/>
              </a:lnSpc>
            </a:pPr>
            <a:r>
              <a:rPr lang="en-US" sz="4899" spc="78" b="true">
                <a:solidFill>
                  <a:srgbClr val="737373"/>
                </a:solidFill>
                <a:latin typeface="Encode Sans Condensed Heavy"/>
                <a:ea typeface="Encode Sans Condensed Heavy"/>
                <a:cs typeface="Encode Sans Condensed Heavy"/>
                <a:sym typeface="Encode Sans Condensed Heavy"/>
              </a:rPr>
              <a:t>2026</a:t>
            </a:r>
          </a:p>
          <a:p>
            <a:pPr algn="l">
              <a:lnSpc>
                <a:spcPts val="4213"/>
              </a:lnSpc>
            </a:pPr>
            <a:r>
              <a:rPr lang="en-US" sz="4899" spc="78" b="true">
                <a:solidFill>
                  <a:srgbClr val="3D3D3D"/>
                </a:solidFill>
                <a:latin typeface="Encode Sans Condensed Semi-Bold"/>
                <a:ea typeface="Encode Sans Condensed Semi-Bold"/>
                <a:cs typeface="Encode Sans Condensed Semi-Bold"/>
                <a:sym typeface="Encode Sans Condensed Semi-Bold"/>
              </a:rPr>
              <a:t>Graduation</a:t>
            </a:r>
          </a:p>
          <a:p>
            <a:pPr algn="l">
              <a:lnSpc>
                <a:spcPts val="4213"/>
              </a:lnSpc>
            </a:pPr>
            <a:r>
              <a:rPr lang="en-US" sz="4899" spc="78" b="true">
                <a:solidFill>
                  <a:srgbClr val="3D3D3D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Celebration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456625" y="10006302"/>
            <a:ext cx="6686434" cy="18185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135"/>
              </a:lnSpc>
              <a:spcBef>
                <a:spcPct val="0"/>
              </a:spcBef>
            </a:pPr>
            <a:r>
              <a:rPr lang="en-US" b="true" sz="12399" spc="198">
                <a:solidFill>
                  <a:srgbClr val="4B2E83"/>
                </a:solidFill>
                <a:latin typeface="Encode Sans Condensed Bold"/>
                <a:ea typeface="Encode Sans Condensed Bold"/>
                <a:cs typeface="Encode Sans Condensed Bold"/>
                <a:sym typeface="Encode Sans Condensed Bold"/>
              </a:rPr>
              <a:t>Overflow</a:t>
            </a:r>
          </a:p>
        </p:txBody>
      </p:sp>
    </p:spTree>
  </p:cSld>
  <p:clrMapOvr>
    <a:masterClrMapping/>
  </p:clrMapOvr>
</p:sld>
</file>

<file path=ppt/slides/slide4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718630" y="-1251383"/>
            <a:ext cx="14096630" cy="16796183"/>
          </a:xfrm>
          <a:custGeom>
            <a:avLst/>
            <a:gdLst/>
            <a:ahLst/>
            <a:cxnLst/>
            <a:rect r="r" b="b" t="t" l="l"/>
            <a:pathLst>
              <a:path h="16796183" w="14096630">
                <a:moveTo>
                  <a:pt x="0" y="0"/>
                </a:moveTo>
                <a:lnTo>
                  <a:pt x="14096630" y="0"/>
                </a:lnTo>
                <a:lnTo>
                  <a:pt x="14096630" y="16796183"/>
                </a:lnTo>
                <a:lnTo>
                  <a:pt x="0" y="167961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</a:blip>
            <a:stretch>
              <a:fillRect l="-39362" t="0" r="-39362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456625" y="10006302"/>
            <a:ext cx="9443564" cy="45327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4135"/>
              </a:lnSpc>
            </a:pPr>
          </a:p>
          <a:p>
            <a:pPr algn="l">
              <a:lnSpc>
                <a:spcPts val="5472"/>
              </a:lnSpc>
            </a:pPr>
          </a:p>
          <a:p>
            <a:pPr algn="l">
              <a:lnSpc>
                <a:spcPts val="5472"/>
              </a:lnSpc>
            </a:pPr>
          </a:p>
          <a:p>
            <a:pPr algn="l">
              <a:lnSpc>
                <a:spcPts val="5472"/>
              </a:lnSpc>
            </a:pPr>
            <a:r>
              <a:rPr lang="en-US" sz="4800" spc="76" b="true">
                <a:solidFill>
                  <a:srgbClr val="3D3D3D"/>
                </a:solidFill>
                <a:latin typeface="Encode Sans Condensed Bold"/>
                <a:ea typeface="Encode Sans Condensed Bold"/>
                <a:cs typeface="Encode Sans Condensed Bold"/>
                <a:sym typeface="Encode Sans Condensed Bold"/>
              </a:rPr>
              <a:t>Livestream available in </a:t>
            </a:r>
          </a:p>
          <a:p>
            <a:pPr algn="l">
              <a:lnSpc>
                <a:spcPts val="5472"/>
              </a:lnSpc>
            </a:pPr>
            <a:r>
              <a:rPr lang="en-US" sz="4800" spc="76" b="true">
                <a:solidFill>
                  <a:srgbClr val="3D3D3D"/>
                </a:solidFill>
                <a:latin typeface="Encode Sans Condensed Bold"/>
                <a:ea typeface="Encode Sans Condensed Bold"/>
                <a:cs typeface="Encode Sans Condensed Bold"/>
                <a:sym typeface="Encode Sans Condensed Bold"/>
              </a:rPr>
              <a:t>ARCH 160</a:t>
            </a:r>
          </a:p>
        </p:txBody>
      </p:sp>
      <p:sp>
        <p:nvSpPr>
          <p:cNvPr name="AutoShape 4" id="4"/>
          <p:cNvSpPr/>
          <p:nvPr/>
        </p:nvSpPr>
        <p:spPr>
          <a:xfrm>
            <a:off x="7889584" y="11044163"/>
            <a:ext cx="1415112" cy="0"/>
          </a:xfrm>
          <a:prstGeom prst="line">
            <a:avLst/>
          </a:prstGeom>
          <a:ln cap="flat" w="323850">
            <a:solidFill>
              <a:srgbClr val="4B2E83"/>
            </a:solidFill>
            <a:prstDash val="solid"/>
            <a:headEnd type="none" len="sm" w="sm"/>
            <a:tailEnd type="arrow" len="sm" w="med"/>
          </a:ln>
        </p:spPr>
      </p:sp>
      <p:sp>
        <p:nvSpPr>
          <p:cNvPr name="AutoShape 5" id="5"/>
          <p:cNvSpPr/>
          <p:nvPr/>
        </p:nvSpPr>
        <p:spPr>
          <a:xfrm>
            <a:off x="317000" y="2235982"/>
            <a:ext cx="4172795" cy="0"/>
          </a:xfrm>
          <a:prstGeom prst="line">
            <a:avLst/>
          </a:prstGeom>
          <a:ln cap="flat" w="19050">
            <a:solidFill>
              <a:srgbClr val="737373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6" id="6"/>
          <p:cNvSpPr txBox="true"/>
          <p:nvPr/>
        </p:nvSpPr>
        <p:spPr>
          <a:xfrm rot="0">
            <a:off x="317000" y="2407432"/>
            <a:ext cx="12594927" cy="2059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57"/>
              </a:lnSpc>
            </a:pPr>
            <a:r>
              <a:rPr lang="en-US" sz="1899" spc="121" b="true">
                <a:solidFill>
                  <a:srgbClr val="737373"/>
                </a:solidFill>
                <a:latin typeface="Encode Sans Condensed Bold"/>
                <a:ea typeface="Encode Sans Condensed Bold"/>
                <a:cs typeface="Encode Sans Condensed Bold"/>
                <a:sym typeface="Encode Sans Condensed Bold"/>
              </a:rPr>
              <a:t>COLLEGE OF BUILT ENVIRONMENTS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317000" y="538696"/>
            <a:ext cx="12594927" cy="16593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13"/>
              </a:lnSpc>
            </a:pPr>
            <a:r>
              <a:rPr lang="en-US" sz="4899" spc="78" b="true">
                <a:solidFill>
                  <a:srgbClr val="737373"/>
                </a:solidFill>
                <a:latin typeface="Encode Sans Condensed Heavy"/>
                <a:ea typeface="Encode Sans Condensed Heavy"/>
                <a:cs typeface="Encode Sans Condensed Heavy"/>
                <a:sym typeface="Encode Sans Condensed Heavy"/>
              </a:rPr>
              <a:t>2026</a:t>
            </a:r>
          </a:p>
          <a:p>
            <a:pPr algn="l">
              <a:lnSpc>
                <a:spcPts val="4213"/>
              </a:lnSpc>
            </a:pPr>
            <a:r>
              <a:rPr lang="en-US" sz="4899" spc="78" b="true">
                <a:solidFill>
                  <a:srgbClr val="3D3D3D"/>
                </a:solidFill>
                <a:latin typeface="Encode Sans Condensed Semi-Bold"/>
                <a:ea typeface="Encode Sans Condensed Semi-Bold"/>
                <a:cs typeface="Encode Sans Condensed Semi-Bold"/>
                <a:sym typeface="Encode Sans Condensed Semi-Bold"/>
              </a:rPr>
              <a:t>Graduation</a:t>
            </a:r>
          </a:p>
          <a:p>
            <a:pPr algn="l">
              <a:lnSpc>
                <a:spcPts val="4213"/>
              </a:lnSpc>
            </a:pPr>
            <a:r>
              <a:rPr lang="en-US" sz="4899" spc="78" b="true">
                <a:solidFill>
                  <a:srgbClr val="3D3D3D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Celebration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456625" y="10006302"/>
            <a:ext cx="6686434" cy="18185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135"/>
              </a:lnSpc>
              <a:spcBef>
                <a:spcPct val="0"/>
              </a:spcBef>
            </a:pPr>
            <a:r>
              <a:rPr lang="en-US" b="true" sz="12399" spc="198">
                <a:solidFill>
                  <a:srgbClr val="4B2E83"/>
                </a:solidFill>
                <a:latin typeface="Encode Sans Condensed Bold"/>
                <a:ea typeface="Encode Sans Condensed Bold"/>
                <a:cs typeface="Encode Sans Condensed Bold"/>
                <a:sym typeface="Encode Sans Condensed Bold"/>
              </a:rPr>
              <a:t>Overflow</a:t>
            </a:r>
          </a:p>
        </p:txBody>
      </p:sp>
    </p:spTree>
  </p:cSld>
  <p:clrMapOvr>
    <a:masterClrMapping/>
  </p:clrMapOvr>
</p:sld>
</file>

<file path=ppt/slides/slide4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718630" y="-1251383"/>
            <a:ext cx="14096630" cy="16796183"/>
          </a:xfrm>
          <a:custGeom>
            <a:avLst/>
            <a:gdLst/>
            <a:ahLst/>
            <a:cxnLst/>
            <a:rect r="r" b="b" t="t" l="l"/>
            <a:pathLst>
              <a:path h="16796183" w="14096630">
                <a:moveTo>
                  <a:pt x="0" y="0"/>
                </a:moveTo>
                <a:lnTo>
                  <a:pt x="14096630" y="0"/>
                </a:lnTo>
                <a:lnTo>
                  <a:pt x="14096630" y="16796183"/>
                </a:lnTo>
                <a:lnTo>
                  <a:pt x="0" y="167961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</a:blip>
            <a:stretch>
              <a:fillRect l="-39362" t="0" r="-39362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456625" y="10006302"/>
            <a:ext cx="9443564" cy="45327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4135"/>
              </a:lnSpc>
            </a:pPr>
          </a:p>
          <a:p>
            <a:pPr algn="l">
              <a:lnSpc>
                <a:spcPts val="5472"/>
              </a:lnSpc>
            </a:pPr>
          </a:p>
          <a:p>
            <a:pPr algn="l">
              <a:lnSpc>
                <a:spcPts val="5472"/>
              </a:lnSpc>
            </a:pPr>
          </a:p>
          <a:p>
            <a:pPr algn="l">
              <a:lnSpc>
                <a:spcPts val="5472"/>
              </a:lnSpc>
            </a:pPr>
            <a:r>
              <a:rPr lang="en-US" sz="4800" spc="76" b="true">
                <a:solidFill>
                  <a:srgbClr val="3D3D3D"/>
                </a:solidFill>
                <a:latin typeface="Encode Sans Condensed Bold"/>
                <a:ea typeface="Encode Sans Condensed Bold"/>
                <a:cs typeface="Encode Sans Condensed Bold"/>
                <a:sym typeface="Encode Sans Condensed Bold"/>
              </a:rPr>
              <a:t>Livestream available in </a:t>
            </a:r>
          </a:p>
          <a:p>
            <a:pPr algn="l">
              <a:lnSpc>
                <a:spcPts val="5472"/>
              </a:lnSpc>
            </a:pPr>
            <a:r>
              <a:rPr lang="en-US" sz="4800" spc="76" b="true">
                <a:solidFill>
                  <a:srgbClr val="3D3D3D"/>
                </a:solidFill>
                <a:latin typeface="Encode Sans Condensed Bold"/>
                <a:ea typeface="Encode Sans Condensed Bold"/>
                <a:cs typeface="Encode Sans Condensed Bold"/>
                <a:sym typeface="Encode Sans Condensed Bold"/>
              </a:rPr>
              <a:t>ARCH G070</a:t>
            </a:r>
          </a:p>
        </p:txBody>
      </p:sp>
      <p:sp>
        <p:nvSpPr>
          <p:cNvPr name="AutoShape 4" id="4"/>
          <p:cNvSpPr/>
          <p:nvPr/>
        </p:nvSpPr>
        <p:spPr>
          <a:xfrm>
            <a:off x="7849638" y="10458973"/>
            <a:ext cx="1079955" cy="1260523"/>
          </a:xfrm>
          <a:prstGeom prst="line">
            <a:avLst/>
          </a:prstGeom>
          <a:ln cap="flat" w="323850">
            <a:solidFill>
              <a:srgbClr val="4B2E83"/>
            </a:solidFill>
            <a:prstDash val="solid"/>
            <a:headEnd type="none" len="sm" w="sm"/>
            <a:tailEnd type="arrow" len="sm" w="med"/>
          </a:ln>
        </p:spPr>
      </p:sp>
      <p:sp>
        <p:nvSpPr>
          <p:cNvPr name="AutoShape 5" id="5"/>
          <p:cNvSpPr/>
          <p:nvPr/>
        </p:nvSpPr>
        <p:spPr>
          <a:xfrm>
            <a:off x="317000" y="2235982"/>
            <a:ext cx="4172795" cy="0"/>
          </a:xfrm>
          <a:prstGeom prst="line">
            <a:avLst/>
          </a:prstGeom>
          <a:ln cap="flat" w="19050">
            <a:solidFill>
              <a:srgbClr val="737373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6" id="6"/>
          <p:cNvSpPr txBox="true"/>
          <p:nvPr/>
        </p:nvSpPr>
        <p:spPr>
          <a:xfrm rot="0">
            <a:off x="317000" y="2407432"/>
            <a:ext cx="12594927" cy="2059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57"/>
              </a:lnSpc>
            </a:pPr>
            <a:r>
              <a:rPr lang="en-US" sz="1899" spc="121" b="true">
                <a:solidFill>
                  <a:srgbClr val="737373"/>
                </a:solidFill>
                <a:latin typeface="Encode Sans Condensed Bold"/>
                <a:ea typeface="Encode Sans Condensed Bold"/>
                <a:cs typeface="Encode Sans Condensed Bold"/>
                <a:sym typeface="Encode Sans Condensed Bold"/>
              </a:rPr>
              <a:t>COLLEGE OF BUILT ENVIRONMENTS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317000" y="538696"/>
            <a:ext cx="12594927" cy="16593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13"/>
              </a:lnSpc>
            </a:pPr>
            <a:r>
              <a:rPr lang="en-US" sz="4899" spc="78" b="true">
                <a:solidFill>
                  <a:srgbClr val="737373"/>
                </a:solidFill>
                <a:latin typeface="Encode Sans Condensed Heavy"/>
                <a:ea typeface="Encode Sans Condensed Heavy"/>
                <a:cs typeface="Encode Sans Condensed Heavy"/>
                <a:sym typeface="Encode Sans Condensed Heavy"/>
              </a:rPr>
              <a:t>2026</a:t>
            </a:r>
          </a:p>
          <a:p>
            <a:pPr algn="l">
              <a:lnSpc>
                <a:spcPts val="4213"/>
              </a:lnSpc>
            </a:pPr>
            <a:r>
              <a:rPr lang="en-US" sz="4899" spc="78" b="true">
                <a:solidFill>
                  <a:srgbClr val="3D3D3D"/>
                </a:solidFill>
                <a:latin typeface="Encode Sans Condensed Semi-Bold"/>
                <a:ea typeface="Encode Sans Condensed Semi-Bold"/>
                <a:cs typeface="Encode Sans Condensed Semi-Bold"/>
                <a:sym typeface="Encode Sans Condensed Semi-Bold"/>
              </a:rPr>
              <a:t>Graduation</a:t>
            </a:r>
          </a:p>
          <a:p>
            <a:pPr algn="l">
              <a:lnSpc>
                <a:spcPts val="4213"/>
              </a:lnSpc>
            </a:pPr>
            <a:r>
              <a:rPr lang="en-US" sz="4899" spc="78" b="true">
                <a:solidFill>
                  <a:srgbClr val="3D3D3D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Celebration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456625" y="10006302"/>
            <a:ext cx="6686434" cy="18185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135"/>
              </a:lnSpc>
              <a:spcBef>
                <a:spcPct val="0"/>
              </a:spcBef>
            </a:pPr>
            <a:r>
              <a:rPr lang="en-US" b="true" sz="12399" spc="198">
                <a:solidFill>
                  <a:srgbClr val="4B2E83"/>
                </a:solidFill>
                <a:latin typeface="Encode Sans Condensed Bold"/>
                <a:ea typeface="Encode Sans Condensed Bold"/>
                <a:cs typeface="Encode Sans Condensed Bold"/>
                <a:sym typeface="Encode Sans Condensed Bold"/>
              </a:rPr>
              <a:t>Overflow</a:t>
            </a:r>
          </a:p>
        </p:txBody>
      </p:sp>
    </p:spTree>
  </p:cSld>
  <p:clrMapOvr>
    <a:masterClrMapping/>
  </p:clrMapOvr>
</p:sld>
</file>

<file path=ppt/slides/slide4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718630" y="-1251383"/>
            <a:ext cx="14096630" cy="16796183"/>
          </a:xfrm>
          <a:custGeom>
            <a:avLst/>
            <a:gdLst/>
            <a:ahLst/>
            <a:cxnLst/>
            <a:rect r="r" b="b" t="t" l="l"/>
            <a:pathLst>
              <a:path h="16796183" w="14096630">
                <a:moveTo>
                  <a:pt x="0" y="0"/>
                </a:moveTo>
                <a:lnTo>
                  <a:pt x="14096630" y="0"/>
                </a:lnTo>
                <a:lnTo>
                  <a:pt x="14096630" y="16796183"/>
                </a:lnTo>
                <a:lnTo>
                  <a:pt x="0" y="167961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</a:blip>
            <a:stretch>
              <a:fillRect l="-39362" t="0" r="-39362" b="0"/>
            </a:stretch>
          </a:blipFill>
        </p:spPr>
      </p:sp>
      <p:sp>
        <p:nvSpPr>
          <p:cNvPr name="AutoShape 3" id="3"/>
          <p:cNvSpPr/>
          <p:nvPr/>
        </p:nvSpPr>
        <p:spPr>
          <a:xfrm>
            <a:off x="317000" y="2235982"/>
            <a:ext cx="4172795" cy="0"/>
          </a:xfrm>
          <a:prstGeom prst="line">
            <a:avLst/>
          </a:prstGeom>
          <a:ln cap="flat" w="19050">
            <a:solidFill>
              <a:srgbClr val="737373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4" id="4"/>
          <p:cNvSpPr txBox="true"/>
          <p:nvPr/>
        </p:nvSpPr>
        <p:spPr>
          <a:xfrm rot="0">
            <a:off x="317000" y="538696"/>
            <a:ext cx="12594927" cy="16593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13"/>
              </a:lnSpc>
            </a:pPr>
            <a:r>
              <a:rPr lang="en-US" sz="4899" spc="78" b="true">
                <a:solidFill>
                  <a:srgbClr val="737373"/>
                </a:solidFill>
                <a:latin typeface="Encode Sans Condensed Heavy"/>
                <a:ea typeface="Encode Sans Condensed Heavy"/>
                <a:cs typeface="Encode Sans Condensed Heavy"/>
                <a:sym typeface="Encode Sans Condensed Heavy"/>
              </a:rPr>
              <a:t>2026</a:t>
            </a:r>
          </a:p>
          <a:p>
            <a:pPr algn="l">
              <a:lnSpc>
                <a:spcPts val="4213"/>
              </a:lnSpc>
            </a:pPr>
            <a:r>
              <a:rPr lang="en-US" sz="4899" spc="78" b="true">
                <a:solidFill>
                  <a:srgbClr val="3D3D3D"/>
                </a:solidFill>
                <a:latin typeface="Encode Sans Condensed Semi-Bold"/>
                <a:ea typeface="Encode Sans Condensed Semi-Bold"/>
                <a:cs typeface="Encode Sans Condensed Semi-Bold"/>
                <a:sym typeface="Encode Sans Condensed Semi-Bold"/>
              </a:rPr>
              <a:t>Graduation</a:t>
            </a:r>
          </a:p>
          <a:p>
            <a:pPr algn="l">
              <a:lnSpc>
                <a:spcPts val="4213"/>
              </a:lnSpc>
            </a:pPr>
            <a:r>
              <a:rPr lang="en-US" sz="4899" spc="78" b="true">
                <a:solidFill>
                  <a:srgbClr val="3D3D3D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Celebration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317000" y="2407432"/>
            <a:ext cx="12594927" cy="2059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57"/>
              </a:lnSpc>
            </a:pPr>
            <a:r>
              <a:rPr lang="en-US" sz="1899" spc="121" b="true">
                <a:solidFill>
                  <a:srgbClr val="737373"/>
                </a:solidFill>
                <a:latin typeface="Encode Sans Condensed Bold"/>
                <a:ea typeface="Encode Sans Condensed Bold"/>
                <a:cs typeface="Encode Sans Condensed Bold"/>
                <a:sym typeface="Encode Sans Condensed Bold"/>
              </a:rPr>
              <a:t>COLLEGE OF BUILT ENVIRONMENTS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456625" y="10006302"/>
            <a:ext cx="9443564" cy="45327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4135"/>
              </a:lnSpc>
            </a:pPr>
          </a:p>
          <a:p>
            <a:pPr algn="l">
              <a:lnSpc>
                <a:spcPts val="5472"/>
              </a:lnSpc>
            </a:pPr>
          </a:p>
          <a:p>
            <a:pPr algn="l">
              <a:lnSpc>
                <a:spcPts val="5472"/>
              </a:lnSpc>
            </a:pPr>
          </a:p>
          <a:p>
            <a:pPr algn="l">
              <a:lnSpc>
                <a:spcPts val="5472"/>
              </a:lnSpc>
            </a:pPr>
            <a:r>
              <a:rPr lang="en-US" sz="4800" spc="76" b="true">
                <a:solidFill>
                  <a:srgbClr val="3D3D3D"/>
                </a:solidFill>
                <a:latin typeface="Encode Sans Condensed Bold"/>
                <a:ea typeface="Encode Sans Condensed Bold"/>
                <a:cs typeface="Encode Sans Condensed Bold"/>
                <a:sym typeface="Encode Sans Condensed Bold"/>
              </a:rPr>
              <a:t>Livestream available in </a:t>
            </a:r>
          </a:p>
          <a:p>
            <a:pPr algn="l">
              <a:lnSpc>
                <a:spcPts val="5472"/>
              </a:lnSpc>
            </a:pPr>
            <a:r>
              <a:rPr lang="en-US" sz="4800" spc="76" b="true">
                <a:solidFill>
                  <a:srgbClr val="3D3D3D"/>
                </a:solidFill>
                <a:latin typeface="Encode Sans Condensed Bold"/>
                <a:ea typeface="Encode Sans Condensed Bold"/>
                <a:cs typeface="Encode Sans Condensed Bold"/>
                <a:sym typeface="Encode Sans Condensed Bold"/>
              </a:rPr>
              <a:t>ARCH 160</a:t>
            </a:r>
          </a:p>
        </p:txBody>
      </p:sp>
      <p:sp>
        <p:nvSpPr>
          <p:cNvPr name="AutoShape 7" id="7"/>
          <p:cNvSpPr/>
          <p:nvPr/>
        </p:nvSpPr>
        <p:spPr>
          <a:xfrm flipH="true">
            <a:off x="7494323" y="11043953"/>
            <a:ext cx="1558237" cy="0"/>
          </a:xfrm>
          <a:prstGeom prst="line">
            <a:avLst/>
          </a:prstGeom>
          <a:ln cap="flat" w="323850">
            <a:solidFill>
              <a:srgbClr val="4B2E83"/>
            </a:solidFill>
            <a:prstDash val="solid"/>
            <a:headEnd type="none" len="sm" w="sm"/>
            <a:tailEnd type="arrow" len="sm" w="med"/>
          </a:ln>
        </p:spPr>
      </p:sp>
      <p:sp>
        <p:nvSpPr>
          <p:cNvPr name="TextBox 8" id="8"/>
          <p:cNvSpPr txBox="true"/>
          <p:nvPr/>
        </p:nvSpPr>
        <p:spPr>
          <a:xfrm rot="0">
            <a:off x="456625" y="10006302"/>
            <a:ext cx="6686434" cy="18185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135"/>
              </a:lnSpc>
              <a:spcBef>
                <a:spcPct val="0"/>
              </a:spcBef>
            </a:pPr>
            <a:r>
              <a:rPr lang="en-US" b="true" sz="12399" spc="198">
                <a:solidFill>
                  <a:srgbClr val="4B2E83"/>
                </a:solidFill>
                <a:latin typeface="Encode Sans Condensed Bold"/>
                <a:ea typeface="Encode Sans Condensed Bold"/>
                <a:cs typeface="Encode Sans Condensed Bold"/>
                <a:sym typeface="Encode Sans Condensed Bold"/>
              </a:rPr>
              <a:t>Overflow</a:t>
            </a:r>
          </a:p>
        </p:txBody>
      </p:sp>
    </p:spTree>
  </p:cSld>
  <p:clrMapOvr>
    <a:masterClrMapping/>
  </p:clrMapOvr>
</p:sld>
</file>

<file path=ppt/slides/slide4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718630" y="-1251383"/>
            <a:ext cx="14096630" cy="16796183"/>
          </a:xfrm>
          <a:custGeom>
            <a:avLst/>
            <a:gdLst/>
            <a:ahLst/>
            <a:cxnLst/>
            <a:rect r="r" b="b" t="t" l="l"/>
            <a:pathLst>
              <a:path h="16796183" w="14096630">
                <a:moveTo>
                  <a:pt x="0" y="0"/>
                </a:moveTo>
                <a:lnTo>
                  <a:pt x="14096630" y="0"/>
                </a:lnTo>
                <a:lnTo>
                  <a:pt x="14096630" y="16796183"/>
                </a:lnTo>
                <a:lnTo>
                  <a:pt x="0" y="167961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</a:blip>
            <a:stretch>
              <a:fillRect l="-39362" t="0" r="-39362" b="0"/>
            </a:stretch>
          </a:blipFill>
        </p:spPr>
      </p:sp>
      <p:sp>
        <p:nvSpPr>
          <p:cNvPr name="AutoShape 3" id="3"/>
          <p:cNvSpPr/>
          <p:nvPr/>
        </p:nvSpPr>
        <p:spPr>
          <a:xfrm>
            <a:off x="317000" y="2235982"/>
            <a:ext cx="4172795" cy="0"/>
          </a:xfrm>
          <a:prstGeom prst="line">
            <a:avLst/>
          </a:prstGeom>
          <a:ln cap="flat" w="19050">
            <a:solidFill>
              <a:srgbClr val="737373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4" id="4"/>
          <p:cNvSpPr txBox="true"/>
          <p:nvPr/>
        </p:nvSpPr>
        <p:spPr>
          <a:xfrm rot="0">
            <a:off x="317000" y="538696"/>
            <a:ext cx="12594927" cy="16593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13"/>
              </a:lnSpc>
            </a:pPr>
            <a:r>
              <a:rPr lang="en-US" sz="4899" spc="78" b="true">
                <a:solidFill>
                  <a:srgbClr val="737373"/>
                </a:solidFill>
                <a:latin typeface="Encode Sans Condensed Heavy"/>
                <a:ea typeface="Encode Sans Condensed Heavy"/>
                <a:cs typeface="Encode Sans Condensed Heavy"/>
                <a:sym typeface="Encode Sans Condensed Heavy"/>
              </a:rPr>
              <a:t>2026</a:t>
            </a:r>
          </a:p>
          <a:p>
            <a:pPr algn="l">
              <a:lnSpc>
                <a:spcPts val="4213"/>
              </a:lnSpc>
            </a:pPr>
            <a:r>
              <a:rPr lang="en-US" sz="4899" spc="78" b="true">
                <a:solidFill>
                  <a:srgbClr val="3D3D3D"/>
                </a:solidFill>
                <a:latin typeface="Encode Sans Condensed Semi-Bold"/>
                <a:ea typeface="Encode Sans Condensed Semi-Bold"/>
                <a:cs typeface="Encode Sans Condensed Semi-Bold"/>
                <a:sym typeface="Encode Sans Condensed Semi-Bold"/>
              </a:rPr>
              <a:t>Graduation</a:t>
            </a:r>
          </a:p>
          <a:p>
            <a:pPr algn="l">
              <a:lnSpc>
                <a:spcPts val="4213"/>
              </a:lnSpc>
            </a:pPr>
            <a:r>
              <a:rPr lang="en-US" sz="4899" spc="78" b="true">
                <a:solidFill>
                  <a:srgbClr val="3D3D3D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Celebration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317000" y="2407432"/>
            <a:ext cx="12594927" cy="2059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57"/>
              </a:lnSpc>
            </a:pPr>
            <a:r>
              <a:rPr lang="en-US" sz="1899" spc="121" b="true">
                <a:solidFill>
                  <a:srgbClr val="737373"/>
                </a:solidFill>
                <a:latin typeface="Encode Sans Condensed Bold"/>
                <a:ea typeface="Encode Sans Condensed Bold"/>
                <a:cs typeface="Encode Sans Condensed Bold"/>
                <a:sym typeface="Encode Sans Condensed Bold"/>
              </a:rPr>
              <a:t>COLLEGE OF BUILT ENVIRONMENTS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456625" y="10006302"/>
            <a:ext cx="9443564" cy="45326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4135"/>
              </a:lnSpc>
            </a:pPr>
          </a:p>
          <a:p>
            <a:pPr algn="l">
              <a:lnSpc>
                <a:spcPts val="5472"/>
              </a:lnSpc>
            </a:pPr>
          </a:p>
          <a:p>
            <a:pPr algn="l">
              <a:lnSpc>
                <a:spcPts val="5472"/>
              </a:lnSpc>
            </a:pPr>
          </a:p>
          <a:p>
            <a:pPr algn="l">
              <a:lnSpc>
                <a:spcPts val="5472"/>
              </a:lnSpc>
            </a:pPr>
            <a:r>
              <a:rPr lang="en-US" sz="4800" spc="76" b="true">
                <a:solidFill>
                  <a:srgbClr val="3D3D3D"/>
                </a:solidFill>
                <a:latin typeface="Encode Sans Condensed Bold"/>
                <a:ea typeface="Encode Sans Condensed Bold"/>
                <a:cs typeface="Encode Sans Condensed Bold"/>
                <a:sym typeface="Encode Sans Condensed Bold"/>
              </a:rPr>
              <a:t>Livestream available in </a:t>
            </a:r>
          </a:p>
          <a:p>
            <a:pPr algn="l">
              <a:lnSpc>
                <a:spcPts val="5472"/>
              </a:lnSpc>
            </a:pPr>
            <a:r>
              <a:rPr lang="en-US" sz="4800" spc="76" b="true">
                <a:solidFill>
                  <a:srgbClr val="3D3D3D"/>
                </a:solidFill>
                <a:latin typeface="Encode Sans Condensed Bold"/>
                <a:ea typeface="Encode Sans Condensed Bold"/>
                <a:cs typeface="Encode Sans Condensed Bold"/>
                <a:sym typeface="Encode Sans Condensed Bold"/>
              </a:rPr>
              <a:t>ARCH G042</a:t>
            </a:r>
          </a:p>
        </p:txBody>
      </p:sp>
      <p:sp>
        <p:nvSpPr>
          <p:cNvPr name="AutoShape 7" id="7"/>
          <p:cNvSpPr/>
          <p:nvPr/>
        </p:nvSpPr>
        <p:spPr>
          <a:xfrm flipH="true">
            <a:off x="8026664" y="10556588"/>
            <a:ext cx="1025896" cy="1268261"/>
          </a:xfrm>
          <a:prstGeom prst="line">
            <a:avLst/>
          </a:prstGeom>
          <a:ln cap="flat" w="323850">
            <a:solidFill>
              <a:srgbClr val="4B2E83"/>
            </a:solidFill>
            <a:prstDash val="solid"/>
            <a:headEnd type="none" len="sm" w="sm"/>
            <a:tailEnd type="arrow" len="sm" w="med"/>
          </a:ln>
        </p:spPr>
      </p:sp>
      <p:sp>
        <p:nvSpPr>
          <p:cNvPr name="TextBox 8" id="8"/>
          <p:cNvSpPr txBox="true"/>
          <p:nvPr/>
        </p:nvSpPr>
        <p:spPr>
          <a:xfrm rot="0">
            <a:off x="456625" y="10006302"/>
            <a:ext cx="6686434" cy="18185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135"/>
              </a:lnSpc>
              <a:spcBef>
                <a:spcPct val="0"/>
              </a:spcBef>
            </a:pPr>
            <a:r>
              <a:rPr lang="en-US" b="true" sz="12399" spc="198">
                <a:solidFill>
                  <a:srgbClr val="4B2E83"/>
                </a:solidFill>
                <a:latin typeface="Encode Sans Condensed Bold"/>
                <a:ea typeface="Encode Sans Condensed Bold"/>
                <a:cs typeface="Encode Sans Condensed Bold"/>
                <a:sym typeface="Encode Sans Condensed Bold"/>
              </a:rPr>
              <a:t>Overflow</a:t>
            </a:r>
          </a:p>
        </p:txBody>
      </p:sp>
    </p:spTree>
  </p:cSld>
  <p:clrMapOvr>
    <a:masterClrMapping/>
  </p:clrMapOvr>
</p:sld>
</file>

<file path=ppt/slides/slide4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718630" y="-1251383"/>
            <a:ext cx="14096630" cy="16796183"/>
          </a:xfrm>
          <a:custGeom>
            <a:avLst/>
            <a:gdLst/>
            <a:ahLst/>
            <a:cxnLst/>
            <a:rect r="r" b="b" t="t" l="l"/>
            <a:pathLst>
              <a:path h="16796183" w="14096630">
                <a:moveTo>
                  <a:pt x="0" y="0"/>
                </a:moveTo>
                <a:lnTo>
                  <a:pt x="14096630" y="0"/>
                </a:lnTo>
                <a:lnTo>
                  <a:pt x="14096630" y="16796183"/>
                </a:lnTo>
                <a:lnTo>
                  <a:pt x="0" y="167961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</a:blip>
            <a:stretch>
              <a:fillRect l="-39362" t="0" r="-39362" b="0"/>
            </a:stretch>
          </a:blipFill>
        </p:spPr>
      </p:sp>
      <p:sp>
        <p:nvSpPr>
          <p:cNvPr name="AutoShape 3" id="3"/>
          <p:cNvSpPr/>
          <p:nvPr/>
        </p:nvSpPr>
        <p:spPr>
          <a:xfrm>
            <a:off x="317000" y="2235982"/>
            <a:ext cx="4172795" cy="0"/>
          </a:xfrm>
          <a:prstGeom prst="line">
            <a:avLst/>
          </a:prstGeom>
          <a:ln cap="flat" w="19050">
            <a:solidFill>
              <a:srgbClr val="737373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4" id="4"/>
          <p:cNvSpPr txBox="true"/>
          <p:nvPr/>
        </p:nvSpPr>
        <p:spPr>
          <a:xfrm rot="0">
            <a:off x="317000" y="538696"/>
            <a:ext cx="12594927" cy="16593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13"/>
              </a:lnSpc>
            </a:pPr>
            <a:r>
              <a:rPr lang="en-US" sz="4899" spc="78" b="true">
                <a:solidFill>
                  <a:srgbClr val="737373"/>
                </a:solidFill>
                <a:latin typeface="Encode Sans Condensed Heavy"/>
                <a:ea typeface="Encode Sans Condensed Heavy"/>
                <a:cs typeface="Encode Sans Condensed Heavy"/>
                <a:sym typeface="Encode Sans Condensed Heavy"/>
              </a:rPr>
              <a:t>2026</a:t>
            </a:r>
          </a:p>
          <a:p>
            <a:pPr algn="l">
              <a:lnSpc>
                <a:spcPts val="4213"/>
              </a:lnSpc>
            </a:pPr>
            <a:r>
              <a:rPr lang="en-US" sz="4899" spc="78" b="true">
                <a:solidFill>
                  <a:srgbClr val="3D3D3D"/>
                </a:solidFill>
                <a:latin typeface="Encode Sans Condensed Semi-Bold"/>
                <a:ea typeface="Encode Sans Condensed Semi-Bold"/>
                <a:cs typeface="Encode Sans Condensed Semi-Bold"/>
                <a:sym typeface="Encode Sans Condensed Semi-Bold"/>
              </a:rPr>
              <a:t>Graduation</a:t>
            </a:r>
          </a:p>
          <a:p>
            <a:pPr algn="l">
              <a:lnSpc>
                <a:spcPts val="4213"/>
              </a:lnSpc>
            </a:pPr>
            <a:r>
              <a:rPr lang="en-US" sz="4899" spc="78" b="true">
                <a:solidFill>
                  <a:srgbClr val="3D3D3D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Celebration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317000" y="2407432"/>
            <a:ext cx="12594927" cy="2059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57"/>
              </a:lnSpc>
            </a:pPr>
            <a:r>
              <a:rPr lang="en-US" sz="1899" spc="121" b="true">
                <a:solidFill>
                  <a:srgbClr val="737373"/>
                </a:solidFill>
                <a:latin typeface="Encode Sans Condensed Bold"/>
                <a:ea typeface="Encode Sans Condensed Bold"/>
                <a:cs typeface="Encode Sans Condensed Bold"/>
                <a:sym typeface="Encode Sans Condensed Bold"/>
              </a:rPr>
              <a:t>COLLEGE OF BUILT ENVIRONMENTS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456625" y="10006302"/>
            <a:ext cx="9443564" cy="45327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4135"/>
              </a:lnSpc>
            </a:pPr>
          </a:p>
          <a:p>
            <a:pPr algn="l">
              <a:lnSpc>
                <a:spcPts val="5472"/>
              </a:lnSpc>
            </a:pPr>
          </a:p>
          <a:p>
            <a:pPr algn="l">
              <a:lnSpc>
                <a:spcPts val="5472"/>
              </a:lnSpc>
            </a:pPr>
          </a:p>
          <a:p>
            <a:pPr algn="l">
              <a:lnSpc>
                <a:spcPts val="5472"/>
              </a:lnSpc>
            </a:pPr>
            <a:r>
              <a:rPr lang="en-US" sz="4800" spc="76" b="true">
                <a:solidFill>
                  <a:srgbClr val="3D3D3D"/>
                </a:solidFill>
                <a:latin typeface="Encode Sans Condensed Bold"/>
                <a:ea typeface="Encode Sans Condensed Bold"/>
                <a:cs typeface="Encode Sans Condensed Bold"/>
                <a:sym typeface="Encode Sans Condensed Bold"/>
              </a:rPr>
              <a:t>Livestream available in </a:t>
            </a:r>
          </a:p>
          <a:p>
            <a:pPr algn="l">
              <a:lnSpc>
                <a:spcPts val="5472"/>
              </a:lnSpc>
            </a:pPr>
            <a:r>
              <a:rPr lang="en-US" sz="4800" spc="76" b="true">
                <a:solidFill>
                  <a:srgbClr val="3D3D3D"/>
                </a:solidFill>
                <a:latin typeface="Encode Sans Condensed Bold"/>
                <a:ea typeface="Encode Sans Condensed Bold"/>
                <a:cs typeface="Encode Sans Condensed Bold"/>
                <a:sym typeface="Encode Sans Condensed Bold"/>
              </a:rPr>
              <a:t>ARCH G070</a:t>
            </a:r>
          </a:p>
        </p:txBody>
      </p:sp>
      <p:sp>
        <p:nvSpPr>
          <p:cNvPr name="AutoShape 7" id="7"/>
          <p:cNvSpPr/>
          <p:nvPr/>
        </p:nvSpPr>
        <p:spPr>
          <a:xfrm flipH="true">
            <a:off x="8026664" y="10556588"/>
            <a:ext cx="1025896" cy="1268261"/>
          </a:xfrm>
          <a:prstGeom prst="line">
            <a:avLst/>
          </a:prstGeom>
          <a:ln cap="flat" w="323850">
            <a:solidFill>
              <a:srgbClr val="4B2E83"/>
            </a:solidFill>
            <a:prstDash val="solid"/>
            <a:headEnd type="none" len="sm" w="sm"/>
            <a:tailEnd type="arrow" len="sm" w="med"/>
          </a:ln>
        </p:spPr>
      </p:sp>
      <p:sp>
        <p:nvSpPr>
          <p:cNvPr name="TextBox 8" id="8"/>
          <p:cNvSpPr txBox="true"/>
          <p:nvPr/>
        </p:nvSpPr>
        <p:spPr>
          <a:xfrm rot="0">
            <a:off x="456625" y="10006302"/>
            <a:ext cx="6686434" cy="18185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135"/>
              </a:lnSpc>
              <a:spcBef>
                <a:spcPct val="0"/>
              </a:spcBef>
            </a:pPr>
            <a:r>
              <a:rPr lang="en-US" b="true" sz="12399" spc="198">
                <a:solidFill>
                  <a:srgbClr val="4B2E83"/>
                </a:solidFill>
                <a:latin typeface="Encode Sans Condensed Bold"/>
                <a:ea typeface="Encode Sans Condensed Bold"/>
                <a:cs typeface="Encode Sans Condensed Bold"/>
                <a:sym typeface="Encode Sans Condensed Bold"/>
              </a:rPr>
              <a:t>Overflow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2006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9509025" y="-284100"/>
            <a:ext cx="22372272" cy="16113586"/>
          </a:xfrm>
          <a:custGeom>
            <a:avLst/>
            <a:gdLst/>
            <a:ahLst/>
            <a:cxnLst/>
            <a:rect r="r" b="b" t="t" l="l"/>
            <a:pathLst>
              <a:path h="16113586" w="22372272">
                <a:moveTo>
                  <a:pt x="0" y="0"/>
                </a:moveTo>
                <a:lnTo>
                  <a:pt x="22372272" y="0"/>
                </a:lnTo>
                <a:lnTo>
                  <a:pt x="22372272" y="16113587"/>
                </a:lnTo>
                <a:lnTo>
                  <a:pt x="0" y="1611358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7000"/>
            </a:blip>
            <a:stretch>
              <a:fillRect l="-7612" t="0" r="-202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677111" y="2554559"/>
            <a:ext cx="6766234" cy="119844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38"/>
              </a:lnSpc>
            </a:pPr>
            <a:r>
              <a:rPr lang="en-US" b="true" sz="5307" spc="233">
                <a:solidFill>
                  <a:srgbClr val="FFC700"/>
                </a:solidFill>
                <a:latin typeface="Encode Sans Condensed Semi-Bold"/>
                <a:ea typeface="Encode Sans Condensed Semi-Bold"/>
                <a:cs typeface="Encode Sans Condensed Semi-Bold"/>
                <a:sym typeface="Encode Sans Condensed Semi-Bold"/>
              </a:rPr>
              <a:t>CBE GRADUATION CELEBRATION</a:t>
            </a:r>
          </a:p>
          <a:p>
            <a:pPr algn="l">
              <a:lnSpc>
                <a:spcPts val="5838"/>
              </a:lnSpc>
            </a:pPr>
          </a:p>
          <a:p>
            <a:pPr algn="l">
              <a:lnSpc>
                <a:spcPts val="10999"/>
              </a:lnSpc>
            </a:pPr>
            <a:r>
              <a:rPr lang="en-US" b="true" sz="9999" spc="439">
                <a:solidFill>
                  <a:srgbClr val="FFFFFF"/>
                </a:solidFill>
                <a:latin typeface="Encode Sans Condensed Semi-Bold"/>
                <a:ea typeface="Encode Sans Condensed Semi-Bold"/>
                <a:cs typeface="Encode Sans Condensed Semi-Bold"/>
                <a:sym typeface="Encode Sans Condensed Semi-Bold"/>
              </a:rPr>
              <a:t>TICKET </a:t>
            </a:r>
          </a:p>
          <a:p>
            <a:pPr algn="l">
              <a:lnSpc>
                <a:spcPts val="10999"/>
              </a:lnSpc>
            </a:pPr>
            <a:r>
              <a:rPr lang="en-US" b="true" sz="9999" spc="439">
                <a:solidFill>
                  <a:srgbClr val="FFFFFF"/>
                </a:solidFill>
                <a:latin typeface="Encode Sans Condensed Semi-Bold"/>
                <a:ea typeface="Encode Sans Condensed Semi-Bold"/>
                <a:cs typeface="Encode Sans Condensed Semi-Bold"/>
                <a:sym typeface="Encode Sans Condensed Semi-Bold"/>
              </a:rPr>
              <a:t>WILL </a:t>
            </a:r>
          </a:p>
          <a:p>
            <a:pPr algn="l">
              <a:lnSpc>
                <a:spcPts val="10999"/>
              </a:lnSpc>
            </a:pPr>
            <a:r>
              <a:rPr lang="en-US" b="true" sz="9999" spc="439">
                <a:solidFill>
                  <a:srgbClr val="FFFFFF"/>
                </a:solidFill>
                <a:latin typeface="Encode Sans Condensed Semi-Bold"/>
                <a:ea typeface="Encode Sans Condensed Semi-Bold"/>
                <a:cs typeface="Encode Sans Condensed Semi-Bold"/>
                <a:sym typeface="Encode Sans Condensed Semi-Bold"/>
              </a:rPr>
              <a:t>CALL</a:t>
            </a:r>
          </a:p>
          <a:p>
            <a:pPr algn="l">
              <a:lnSpc>
                <a:spcPts val="10999"/>
              </a:lnSpc>
            </a:pPr>
            <a:r>
              <a:rPr lang="en-US" b="true" sz="9999" spc="439">
                <a:solidFill>
                  <a:srgbClr val="FFFFFF"/>
                </a:solidFill>
                <a:latin typeface="Encode Sans Condensed Semi-Bold"/>
                <a:ea typeface="Encode Sans Condensed Semi-Bold"/>
                <a:cs typeface="Encode Sans Condensed Semi-Bold"/>
                <a:sym typeface="Encode Sans Condensed Semi-Bold"/>
              </a:rPr>
              <a:t>GRADUATE LAST NAME </a:t>
            </a:r>
          </a:p>
          <a:p>
            <a:pPr algn="l">
              <a:lnSpc>
                <a:spcPts val="10999"/>
              </a:lnSpc>
            </a:pPr>
            <a:r>
              <a:rPr lang="en-US" b="true" sz="9999" spc="439">
                <a:solidFill>
                  <a:srgbClr val="FFFFFF"/>
                </a:solidFill>
                <a:latin typeface="Encode Sans Condensed Semi-Bold"/>
                <a:ea typeface="Encode Sans Condensed Semi-Bold"/>
                <a:cs typeface="Encode Sans Condensed Semi-Bold"/>
                <a:sym typeface="Encode Sans Condensed Semi-Bold"/>
              </a:rPr>
              <a:t>N - Z</a:t>
            </a:r>
          </a:p>
        </p:txBody>
      </p:sp>
    </p:spTree>
  </p:cSld>
  <p:clrMapOvr>
    <a:masterClrMapping/>
  </p:clrMapOvr>
</p:sld>
</file>

<file path=ppt/slides/slide5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flipV="true">
            <a:off x="1862166" y="13096766"/>
            <a:ext cx="6217286" cy="0"/>
          </a:xfrm>
          <a:prstGeom prst="line">
            <a:avLst/>
          </a:prstGeom>
          <a:ln cap="flat" w="323850">
            <a:solidFill>
              <a:srgbClr val="3D3D3D"/>
            </a:solidFill>
            <a:prstDash val="solid"/>
            <a:headEnd type="arrow" len="sm" w="med"/>
            <a:tailEnd type="none" len="sm" w="sm"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1625436" y="2110801"/>
            <a:ext cx="6807528" cy="6807528"/>
          </a:xfrm>
          <a:custGeom>
            <a:avLst/>
            <a:gdLst/>
            <a:ahLst/>
            <a:cxnLst/>
            <a:rect r="r" b="b" t="t" l="l"/>
            <a:pathLst>
              <a:path h="6807528" w="6807528">
                <a:moveTo>
                  <a:pt x="0" y="0"/>
                </a:moveTo>
                <a:lnTo>
                  <a:pt x="6807528" y="0"/>
                </a:lnTo>
                <a:lnTo>
                  <a:pt x="6807528" y="6807529"/>
                </a:lnTo>
                <a:lnTo>
                  <a:pt x="0" y="680752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021522" y="9538220"/>
            <a:ext cx="8015356" cy="18185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135"/>
              </a:lnSpc>
              <a:spcBef>
                <a:spcPct val="0"/>
              </a:spcBef>
            </a:pPr>
            <a:r>
              <a:rPr lang="en-US" b="true" sz="12399" spc="198">
                <a:solidFill>
                  <a:srgbClr val="4B2E83"/>
                </a:solidFill>
                <a:latin typeface="Encode Sans Condensed Bold"/>
                <a:ea typeface="Encode Sans Condensed Bold"/>
                <a:cs typeface="Encode Sans Condensed Bold"/>
                <a:sym typeface="Encode Sans Condensed Bold"/>
              </a:rPr>
              <a:t>Elevator</a:t>
            </a:r>
          </a:p>
        </p:txBody>
      </p:sp>
    </p:spTree>
  </p:cSld>
  <p:clrMapOvr>
    <a:masterClrMapping/>
  </p:clrMapOvr>
</p:sld>
</file>

<file path=ppt/slides/slide5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flipV="true">
            <a:off x="1862166" y="13096766"/>
            <a:ext cx="6217286" cy="0"/>
          </a:xfrm>
          <a:prstGeom prst="line">
            <a:avLst/>
          </a:prstGeom>
          <a:ln cap="flat" w="323850">
            <a:solidFill>
              <a:srgbClr val="3D3D3D"/>
            </a:solidFill>
            <a:prstDash val="solid"/>
            <a:headEnd type="none" len="sm" w="sm"/>
            <a:tailEnd type="arrow" len="sm" w="med"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1625436" y="2110801"/>
            <a:ext cx="6807528" cy="6807528"/>
          </a:xfrm>
          <a:custGeom>
            <a:avLst/>
            <a:gdLst/>
            <a:ahLst/>
            <a:cxnLst/>
            <a:rect r="r" b="b" t="t" l="l"/>
            <a:pathLst>
              <a:path h="6807528" w="6807528">
                <a:moveTo>
                  <a:pt x="0" y="0"/>
                </a:moveTo>
                <a:lnTo>
                  <a:pt x="6807528" y="0"/>
                </a:lnTo>
                <a:lnTo>
                  <a:pt x="6807528" y="6807529"/>
                </a:lnTo>
                <a:lnTo>
                  <a:pt x="0" y="680752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021522" y="9538220"/>
            <a:ext cx="8015356" cy="18185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135"/>
              </a:lnSpc>
              <a:spcBef>
                <a:spcPct val="0"/>
              </a:spcBef>
            </a:pPr>
            <a:r>
              <a:rPr lang="en-US" b="true" sz="12399" spc="198">
                <a:solidFill>
                  <a:srgbClr val="4B2E83"/>
                </a:solidFill>
                <a:latin typeface="Encode Sans Condensed Bold"/>
                <a:ea typeface="Encode Sans Condensed Bold"/>
                <a:cs typeface="Encode Sans Condensed Bold"/>
                <a:sym typeface="Encode Sans Condensed Bold"/>
              </a:rPr>
              <a:t>Elevator</a:t>
            </a:r>
          </a:p>
        </p:txBody>
      </p:sp>
    </p:spTree>
  </p:cSld>
  <p:clrMapOvr>
    <a:masterClrMapping/>
  </p:clrMapOvr>
</p:sld>
</file>

<file path=ppt/slides/slide5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B2E8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37204" y="9902512"/>
            <a:ext cx="8015356" cy="36092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135"/>
              </a:lnSpc>
              <a:spcBef>
                <a:spcPct val="0"/>
              </a:spcBef>
            </a:pPr>
            <a:r>
              <a:rPr lang="en-US" b="true" sz="12399" spc="198">
                <a:solidFill>
                  <a:srgbClr val="FFFFFF"/>
                </a:solidFill>
                <a:latin typeface="Encode Sans Condensed Bold"/>
                <a:ea typeface="Encode Sans Condensed Bold"/>
                <a:cs typeface="Encode Sans Condensed Bold"/>
                <a:sym typeface="Encode Sans Condensed Bold"/>
              </a:rPr>
              <a:t>EVENT IN PROGRESS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1320881" y="2989934"/>
            <a:ext cx="7416639" cy="5137708"/>
          </a:xfrm>
          <a:custGeom>
            <a:avLst/>
            <a:gdLst/>
            <a:ahLst/>
            <a:cxnLst/>
            <a:rect r="r" b="b" t="t" l="l"/>
            <a:pathLst>
              <a:path h="5137708" w="7416639">
                <a:moveTo>
                  <a:pt x="0" y="0"/>
                </a:moveTo>
                <a:lnTo>
                  <a:pt x="7416638" y="0"/>
                </a:lnTo>
                <a:lnTo>
                  <a:pt x="7416638" y="5137707"/>
                </a:lnTo>
                <a:lnTo>
                  <a:pt x="0" y="513770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37204" y="10362035"/>
            <a:ext cx="8015356" cy="36092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135"/>
              </a:lnSpc>
              <a:spcBef>
                <a:spcPct val="0"/>
              </a:spcBef>
            </a:pPr>
            <a:r>
              <a:rPr lang="en-US" b="true" sz="12399" spc="198">
                <a:solidFill>
                  <a:srgbClr val="4B2E83"/>
                </a:solidFill>
                <a:latin typeface="Encode Sans Condensed Bold"/>
                <a:ea typeface="Encode Sans Condensed Bold"/>
                <a:cs typeface="Encode Sans Condensed Bold"/>
                <a:sym typeface="Encode Sans Condensed Bold"/>
              </a:rPr>
              <a:t>EVENT IN PROGRESS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1320881" y="2989934"/>
            <a:ext cx="7416639" cy="5137708"/>
          </a:xfrm>
          <a:custGeom>
            <a:avLst/>
            <a:gdLst/>
            <a:ahLst/>
            <a:cxnLst/>
            <a:rect r="r" b="b" t="t" l="l"/>
            <a:pathLst>
              <a:path h="5137708" w="7416639">
                <a:moveTo>
                  <a:pt x="0" y="0"/>
                </a:moveTo>
                <a:lnTo>
                  <a:pt x="7416638" y="0"/>
                </a:lnTo>
                <a:lnTo>
                  <a:pt x="7416638" y="5137707"/>
                </a:lnTo>
                <a:lnTo>
                  <a:pt x="0" y="513770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C7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37204" y="9983604"/>
            <a:ext cx="8015356" cy="36092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135"/>
              </a:lnSpc>
              <a:spcBef>
                <a:spcPct val="0"/>
              </a:spcBef>
            </a:pPr>
            <a:r>
              <a:rPr lang="en-US" b="true" sz="12399" spc="198">
                <a:solidFill>
                  <a:srgbClr val="32006E"/>
                </a:solidFill>
                <a:latin typeface="Encode Sans Condensed Bold"/>
                <a:ea typeface="Encode Sans Condensed Bold"/>
                <a:cs typeface="Encode Sans Condensed Bold"/>
                <a:sym typeface="Encode Sans Condensed Bold"/>
              </a:rPr>
              <a:t>EVENT IN PROGRESS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1320881" y="3476487"/>
            <a:ext cx="7416639" cy="5137708"/>
          </a:xfrm>
          <a:custGeom>
            <a:avLst/>
            <a:gdLst/>
            <a:ahLst/>
            <a:cxnLst/>
            <a:rect r="r" b="b" t="t" l="l"/>
            <a:pathLst>
              <a:path h="5137708" w="7416639">
                <a:moveTo>
                  <a:pt x="0" y="0"/>
                </a:moveTo>
                <a:lnTo>
                  <a:pt x="7416638" y="0"/>
                </a:lnTo>
                <a:lnTo>
                  <a:pt x="7416638" y="5137708"/>
                </a:lnTo>
                <a:lnTo>
                  <a:pt x="0" y="51377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2006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9509025" y="-284100"/>
            <a:ext cx="22372272" cy="16113586"/>
          </a:xfrm>
          <a:custGeom>
            <a:avLst/>
            <a:gdLst/>
            <a:ahLst/>
            <a:cxnLst/>
            <a:rect r="r" b="b" t="t" l="l"/>
            <a:pathLst>
              <a:path h="16113586" w="22372272">
                <a:moveTo>
                  <a:pt x="0" y="0"/>
                </a:moveTo>
                <a:lnTo>
                  <a:pt x="22372272" y="0"/>
                </a:lnTo>
                <a:lnTo>
                  <a:pt x="22372272" y="16113587"/>
                </a:lnTo>
                <a:lnTo>
                  <a:pt x="0" y="1611358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7000"/>
            </a:blip>
            <a:stretch>
              <a:fillRect l="-7612" t="0" r="-202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05840" y="4744636"/>
            <a:ext cx="7007876" cy="83710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965"/>
              </a:lnSpc>
            </a:pPr>
            <a:r>
              <a:rPr lang="en-US" b="true" sz="5423" spc="238">
                <a:solidFill>
                  <a:srgbClr val="FFC700"/>
                </a:solidFill>
                <a:latin typeface="Encode Sans Condensed Semi-Bold"/>
                <a:ea typeface="Encode Sans Condensed Semi-Bold"/>
                <a:cs typeface="Encode Sans Condensed Semi-Bold"/>
                <a:sym typeface="Encode Sans Condensed Semi-Bold"/>
              </a:rPr>
              <a:t>PLEASE DO NOT ENTER HERE</a:t>
            </a:r>
          </a:p>
          <a:p>
            <a:pPr algn="l">
              <a:lnSpc>
                <a:spcPts val="5965"/>
              </a:lnSpc>
            </a:pPr>
          </a:p>
          <a:p>
            <a:pPr algn="l">
              <a:lnSpc>
                <a:spcPts val="11931"/>
              </a:lnSpc>
            </a:pPr>
            <a:r>
              <a:rPr lang="en-US" b="true" sz="10847" spc="477">
                <a:solidFill>
                  <a:srgbClr val="FFFFFF"/>
                </a:solidFill>
                <a:latin typeface="Encode Sans Condensed Semi-Bold"/>
                <a:ea typeface="Encode Sans Condensed Semi-Bold"/>
                <a:cs typeface="Encode Sans Condensed Semi-Bold"/>
                <a:sym typeface="Encode Sans Condensed Semi-Bold"/>
              </a:rPr>
              <a:t>USE NORTH EAST ENTRY</a:t>
            </a:r>
          </a:p>
        </p:txBody>
      </p:sp>
      <p:sp>
        <p:nvSpPr>
          <p:cNvPr name="AutoShape 4" id="4"/>
          <p:cNvSpPr/>
          <p:nvPr/>
        </p:nvSpPr>
        <p:spPr>
          <a:xfrm flipV="true">
            <a:off x="1920557" y="13860146"/>
            <a:ext cx="6217286" cy="0"/>
          </a:xfrm>
          <a:prstGeom prst="line">
            <a:avLst/>
          </a:prstGeom>
          <a:ln cap="flat" w="323850">
            <a:solidFill>
              <a:srgbClr val="FFC700"/>
            </a:solidFill>
            <a:prstDash val="solid"/>
            <a:headEnd type="arrow" len="sm" w="med"/>
            <a:tailEnd type="none" len="sm" w="sm"/>
          </a:ln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9509025" y="-284100"/>
            <a:ext cx="22372272" cy="16113586"/>
          </a:xfrm>
          <a:custGeom>
            <a:avLst/>
            <a:gdLst/>
            <a:ahLst/>
            <a:cxnLst/>
            <a:rect r="r" b="b" t="t" l="l"/>
            <a:pathLst>
              <a:path h="16113586" w="22372272">
                <a:moveTo>
                  <a:pt x="0" y="0"/>
                </a:moveTo>
                <a:lnTo>
                  <a:pt x="22372272" y="0"/>
                </a:lnTo>
                <a:lnTo>
                  <a:pt x="22372272" y="16113587"/>
                </a:lnTo>
                <a:lnTo>
                  <a:pt x="0" y="1611358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6000"/>
            </a:blip>
            <a:stretch>
              <a:fillRect l="-7612" t="0" r="-202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05840" y="4744343"/>
            <a:ext cx="7007876" cy="61037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965"/>
              </a:lnSpc>
            </a:pPr>
            <a:r>
              <a:rPr lang="en-US" b="true" sz="5423" spc="244">
                <a:solidFill>
                  <a:srgbClr val="5A5A5A"/>
                </a:solidFill>
                <a:latin typeface="Encode Sans Condensed Semi-Bold"/>
                <a:ea typeface="Encode Sans Condensed Semi-Bold"/>
                <a:cs typeface="Encode Sans Condensed Semi-Bold"/>
                <a:sym typeface="Encode Sans Condensed Semi-Bold"/>
              </a:rPr>
              <a:t>RESERVED FOR</a:t>
            </a:r>
          </a:p>
          <a:p>
            <a:pPr algn="l">
              <a:lnSpc>
                <a:spcPts val="5965"/>
              </a:lnSpc>
            </a:pPr>
          </a:p>
          <a:p>
            <a:pPr algn="l">
              <a:lnSpc>
                <a:spcPts val="11931"/>
              </a:lnSpc>
            </a:pPr>
            <a:r>
              <a:rPr lang="en-US" b="true" sz="10847" spc="488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EASY ACCESS GUESTS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2006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422895" y="10321233"/>
            <a:ext cx="7212609" cy="38177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965"/>
              </a:lnSpc>
            </a:pPr>
            <a:r>
              <a:rPr lang="en-US" b="true" sz="5423" spc="43">
                <a:solidFill>
                  <a:srgbClr val="FFFFFF"/>
                </a:solidFill>
                <a:latin typeface="Encode Sans Condensed Semi-Bold"/>
                <a:ea typeface="Encode Sans Condensed Semi-Bold"/>
                <a:cs typeface="Encode Sans Condensed Semi-Bold"/>
                <a:sym typeface="Encode Sans Condensed Semi-Bold"/>
              </a:rPr>
              <a:t>Please remain silent during the celebration.</a:t>
            </a:r>
          </a:p>
          <a:p>
            <a:pPr algn="ctr">
              <a:lnSpc>
                <a:spcPts val="5965"/>
              </a:lnSpc>
            </a:pPr>
          </a:p>
          <a:p>
            <a:pPr algn="ctr">
              <a:lnSpc>
                <a:spcPts val="11904"/>
              </a:lnSpc>
            </a:pPr>
            <a:r>
              <a:rPr lang="en-US" b="true" sz="10822" spc="86">
                <a:solidFill>
                  <a:srgbClr val="FFC700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Thank you!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2037209" y="2719755"/>
            <a:ext cx="5983982" cy="5983982"/>
          </a:xfrm>
          <a:custGeom>
            <a:avLst/>
            <a:gdLst/>
            <a:ahLst/>
            <a:cxnLst/>
            <a:rect r="r" b="b" t="t" l="l"/>
            <a:pathLst>
              <a:path h="5983982" w="5983982">
                <a:moveTo>
                  <a:pt x="0" y="0"/>
                </a:moveTo>
                <a:lnTo>
                  <a:pt x="5983982" y="0"/>
                </a:lnTo>
                <a:lnTo>
                  <a:pt x="5983982" y="5983982"/>
                </a:lnTo>
                <a:lnTo>
                  <a:pt x="0" y="598398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037209" y="2719755"/>
            <a:ext cx="5983982" cy="5983982"/>
          </a:xfrm>
          <a:custGeom>
            <a:avLst/>
            <a:gdLst/>
            <a:ahLst/>
            <a:cxnLst/>
            <a:rect r="r" b="b" t="t" l="l"/>
            <a:pathLst>
              <a:path h="5983982" w="5983982">
                <a:moveTo>
                  <a:pt x="0" y="0"/>
                </a:moveTo>
                <a:lnTo>
                  <a:pt x="5983982" y="0"/>
                </a:lnTo>
                <a:lnTo>
                  <a:pt x="5983982" y="5983982"/>
                </a:lnTo>
                <a:lnTo>
                  <a:pt x="0" y="598398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422895" y="10230261"/>
            <a:ext cx="7212609" cy="38177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965"/>
              </a:lnSpc>
            </a:pPr>
            <a:r>
              <a:rPr lang="en-US" b="true" sz="5423" spc="54">
                <a:solidFill>
                  <a:srgbClr val="4B2E83"/>
                </a:solidFill>
                <a:latin typeface="Encode Sans Condensed Semi-Bold"/>
                <a:ea typeface="Encode Sans Condensed Semi-Bold"/>
                <a:cs typeface="Encode Sans Condensed Semi-Bold"/>
                <a:sym typeface="Encode Sans Condensed Semi-Bold"/>
              </a:rPr>
              <a:t>Please remain silent during the celebration.</a:t>
            </a:r>
          </a:p>
          <a:p>
            <a:pPr algn="ctr">
              <a:lnSpc>
                <a:spcPts val="5965"/>
              </a:lnSpc>
            </a:pPr>
          </a:p>
          <a:p>
            <a:pPr algn="ctr">
              <a:lnSpc>
                <a:spcPts val="11904"/>
              </a:lnSpc>
            </a:pPr>
            <a:r>
              <a:rPr lang="en-US" b="true" sz="10822" spc="108">
                <a:solidFill>
                  <a:srgbClr val="4B2E83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Thank you!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2006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39511" y="-163396"/>
            <a:ext cx="10465585" cy="15708196"/>
          </a:xfrm>
          <a:custGeom>
            <a:avLst/>
            <a:gdLst/>
            <a:ahLst/>
            <a:cxnLst/>
            <a:rect r="r" b="b" t="t" l="l"/>
            <a:pathLst>
              <a:path h="15708196" w="10465585">
                <a:moveTo>
                  <a:pt x="0" y="0"/>
                </a:moveTo>
                <a:lnTo>
                  <a:pt x="10465585" y="0"/>
                </a:lnTo>
                <a:lnTo>
                  <a:pt x="10465585" y="15708196"/>
                </a:lnTo>
                <a:lnTo>
                  <a:pt x="0" y="1570819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9509025" y="-284100"/>
            <a:ext cx="19567425" cy="16113586"/>
          </a:xfrm>
          <a:custGeom>
            <a:avLst/>
            <a:gdLst/>
            <a:ahLst/>
            <a:cxnLst/>
            <a:rect r="r" b="b" t="t" l="l"/>
            <a:pathLst>
              <a:path h="16113586" w="19567425">
                <a:moveTo>
                  <a:pt x="0" y="0"/>
                </a:moveTo>
                <a:lnTo>
                  <a:pt x="19567425" y="0"/>
                </a:lnTo>
                <a:lnTo>
                  <a:pt x="19567425" y="16113587"/>
                </a:lnTo>
                <a:lnTo>
                  <a:pt x="0" y="1611358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1999"/>
            </a:blip>
            <a:stretch>
              <a:fillRect l="-8703" t="0" r="-16644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445662" y="3549445"/>
            <a:ext cx="7235941" cy="87030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300"/>
              </a:lnSpc>
            </a:pPr>
            <a:r>
              <a:rPr lang="en-US" b="true" sz="15000" spc="359">
                <a:solidFill>
                  <a:srgbClr val="FFFFFF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PLEASE FIND A SEAT</a:t>
            </a:r>
          </a:p>
          <a:p>
            <a:pPr algn="l">
              <a:lnSpc>
                <a:spcPts val="11447"/>
              </a:lnSpc>
            </a:pPr>
          </a:p>
          <a:p>
            <a:pPr algn="l">
              <a:lnSpc>
                <a:spcPts val="5712"/>
              </a:lnSpc>
            </a:pPr>
            <a:r>
              <a:rPr lang="en-US" sz="5600" spc="134" b="true">
                <a:solidFill>
                  <a:srgbClr val="FFC700"/>
                </a:solidFill>
                <a:latin typeface="Encode Sans Condensed Semi-Bold"/>
                <a:ea typeface="Encode Sans Condensed Semi-Bold"/>
                <a:cs typeface="Encode Sans Condensed Semi-Bold"/>
                <a:sym typeface="Encode Sans Condensed Semi-Bold"/>
              </a:rPr>
              <a:t>The ceremony will begin shortly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DAHOpNt-kRA</dc:identifier>
  <dcterms:modified xsi:type="dcterms:W3CDTF">2011-08-01T06:04:30Z</dcterms:modified>
  <cp:revision>1</cp:revision>
  <dc:title>Copy of Graduation Signs (Tabloid)</dc:title>
</cp:coreProperties>
</file>